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63" r:id="rId5"/>
    <p:sldId id="260" r:id="rId6"/>
    <p:sldId id="269" r:id="rId7"/>
    <p:sldId id="261" r:id="rId8"/>
    <p:sldId id="262" r:id="rId9"/>
    <p:sldId id="264" r:id="rId10"/>
    <p:sldId id="266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15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6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9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4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5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2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3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39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0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3257-3959-4010-A621-84E4F1E1EACD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18EA-8FFD-4190-8193-A7ABD2D1E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3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ru-RU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ru-RU" b="1" dirty="0" smtClean="0"/>
              <a:t>Анализ </a:t>
            </a:r>
            <a:r>
              <a:rPr lang="ru-RU" b="1" dirty="0"/>
              <a:t>100-словного списка базовой лексики 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ru-RU" b="1" dirty="0" smtClean="0"/>
              <a:t>группы моколе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i="1" dirty="0" smtClean="0"/>
          </a:p>
          <a:p>
            <a:r>
              <a:rPr lang="ru-RU" i="1" dirty="0" smtClean="0"/>
              <a:t>В.Ф.Выдрин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CA" i="1" dirty="0" smtClean="0"/>
              <a:t>INALCO</a:t>
            </a:r>
            <a:r>
              <a:rPr lang="ru-RU" i="1" dirty="0" smtClean="0"/>
              <a:t> / </a:t>
            </a:r>
            <a:r>
              <a:rPr lang="fr-CA" i="1" dirty="0" smtClean="0"/>
              <a:t>LLACAN</a:t>
            </a:r>
            <a:r>
              <a:rPr lang="ru-RU" i="1" dirty="0" smtClean="0"/>
              <a:t> / СПбГУ, Восточный факультет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‘Новый</a:t>
            </a:r>
            <a:r>
              <a:rPr lang="af-ZA" dirty="0" smtClean="0"/>
              <a:t>’</a:t>
            </a:r>
            <a:r>
              <a:rPr lang="ru-RU" dirty="0" smtClean="0"/>
              <a:t> </a:t>
            </a:r>
            <a:r>
              <a:rPr lang="af-ZA" i="1" dirty="0" smtClean="0"/>
              <a:t>*kúda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f-ZA" dirty="0" smtClean="0"/>
              <a:t>коно</a:t>
            </a:r>
            <a:r>
              <a:rPr lang="af-ZA" dirty="0"/>
              <a:t>, </a:t>
            </a:r>
            <a:r>
              <a:rPr lang="af-ZA" dirty="0" smtClean="0"/>
              <a:t>ваи</a:t>
            </a:r>
            <a:r>
              <a:rPr lang="ru-RU" dirty="0"/>
              <a:t> </a:t>
            </a:r>
            <a:r>
              <a:rPr lang="af-ZA" i="1" dirty="0" smtClean="0"/>
              <a:t>nàma</a:t>
            </a:r>
            <a:r>
              <a:rPr lang="ru-RU" i="1" dirty="0" smtClean="0"/>
              <a:t>,</a:t>
            </a:r>
            <a:endParaRPr lang="ru-RU" dirty="0" smtClean="0"/>
          </a:p>
          <a:p>
            <a:r>
              <a:rPr lang="af-ZA" dirty="0" smtClean="0"/>
              <a:t>могофин</a:t>
            </a:r>
            <a:r>
              <a:rPr lang="af-ZA" dirty="0"/>
              <a:t>, ядерные диалекты </a:t>
            </a:r>
            <a:r>
              <a:rPr lang="af-ZA" dirty="0" smtClean="0"/>
              <a:t>какабе</a:t>
            </a:r>
            <a:r>
              <a:rPr lang="ru-RU" dirty="0"/>
              <a:t> </a:t>
            </a:r>
            <a:r>
              <a:rPr lang="af-ZA" i="1" dirty="0" smtClean="0"/>
              <a:t>nàma</a:t>
            </a:r>
            <a:r>
              <a:rPr lang="ru-RU" i="1" dirty="0" smtClean="0"/>
              <a:t>,</a:t>
            </a:r>
          </a:p>
          <a:p>
            <a:r>
              <a:rPr lang="af-ZA" i="1" dirty="0" smtClean="0"/>
              <a:t> </a:t>
            </a:r>
            <a:r>
              <a:rPr lang="af-ZA" dirty="0"/>
              <a:t>периферийные диалекты какабе: </a:t>
            </a:r>
            <a:r>
              <a:rPr lang="af-ZA" i="1" dirty="0"/>
              <a:t>kúta, </a:t>
            </a:r>
            <a:r>
              <a:rPr lang="af-ZA" dirty="0"/>
              <a:t>коранко </a:t>
            </a:r>
            <a:r>
              <a:rPr lang="af-ZA" i="1" dirty="0"/>
              <a:t>kúra,</a:t>
            </a:r>
            <a:r>
              <a:rPr lang="af-ZA" dirty="0"/>
              <a:t> леле </a:t>
            </a:r>
            <a:r>
              <a:rPr lang="af-ZA" i="1" dirty="0"/>
              <a:t>kúra, </a:t>
            </a:r>
            <a:r>
              <a:rPr lang="af-ZA" i="1" dirty="0" smtClean="0"/>
              <a:t>kúya</a:t>
            </a:r>
            <a:r>
              <a:rPr lang="ru-RU" i="1" dirty="0" smtClean="0"/>
              <a:t>,</a:t>
            </a:r>
            <a:r>
              <a:rPr lang="af-ZA" i="1" dirty="0" smtClean="0"/>
              <a:t> </a:t>
            </a:r>
            <a:endParaRPr lang="ru-RU" i="1" dirty="0" smtClean="0"/>
          </a:p>
          <a:p>
            <a:r>
              <a:rPr lang="af-ZA" dirty="0" smtClean="0"/>
              <a:t>— </a:t>
            </a:r>
            <a:r>
              <a:rPr lang="af-ZA" dirty="0"/>
              <a:t>манинка </a:t>
            </a:r>
            <a:r>
              <a:rPr lang="af-ZA" i="1" dirty="0"/>
              <a:t>kúda.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Оба корня - инновации </a:t>
            </a:r>
            <a:r>
              <a:rPr lang="ru-RU" dirty="0"/>
              <a:t>уровня пра-языка ветви манден — моколе — </a:t>
            </a:r>
            <a:r>
              <a:rPr lang="ru-RU" dirty="0" smtClean="0"/>
              <a:t>ваи-коно.</a:t>
            </a:r>
          </a:p>
          <a:p>
            <a:pPr marL="0" indent="0">
              <a:buNone/>
            </a:pPr>
            <a:r>
              <a:rPr lang="ru-RU" dirty="0"/>
              <a:t>*</a:t>
            </a:r>
            <a:r>
              <a:rPr lang="af-ZA" i="1" dirty="0"/>
              <a:t>kúta(n) </a:t>
            </a:r>
            <a:r>
              <a:rPr lang="ru-RU" dirty="0" smtClean="0"/>
              <a:t>‘</a:t>
            </a:r>
            <a:r>
              <a:rPr lang="ru-RU" dirty="0"/>
              <a:t>новый</a:t>
            </a:r>
            <a:r>
              <a:rPr lang="ru-RU" dirty="0" smtClean="0"/>
              <a:t>’ в </a:t>
            </a:r>
            <a:r>
              <a:rPr lang="ru-RU" dirty="0"/>
              <a:t>ваи-коно и </a:t>
            </a:r>
            <a:r>
              <a:rPr lang="ru-RU" dirty="0" smtClean="0"/>
              <a:t>моколе: &gt; </a:t>
            </a:r>
            <a:r>
              <a:rPr lang="ru-RU" dirty="0"/>
              <a:t>свежий; сырой, неварёный &gt; </a:t>
            </a:r>
            <a:r>
              <a:rPr lang="ru-RU" dirty="0" smtClean="0"/>
              <a:t>зелёный.</a:t>
            </a:r>
          </a:p>
          <a:p>
            <a:pPr marL="0" indent="0">
              <a:buNone/>
            </a:pPr>
            <a:r>
              <a:rPr lang="af-ZA" i="1" dirty="0" smtClean="0"/>
              <a:t>nàma </a:t>
            </a:r>
            <a:r>
              <a:rPr lang="ru-RU" dirty="0" smtClean="0"/>
              <a:t>в </a:t>
            </a:r>
            <a:r>
              <a:rPr lang="ru-RU" dirty="0"/>
              <a:t>языках манден (манинка, бамана</a:t>
            </a:r>
            <a:r>
              <a:rPr lang="ru-RU" dirty="0" smtClean="0"/>
              <a:t>) «</a:t>
            </a:r>
            <a:r>
              <a:rPr lang="ru-RU" dirty="0"/>
              <a:t>новёхонький». </a:t>
            </a:r>
            <a:r>
              <a:rPr lang="ru-RU" dirty="0" smtClean="0"/>
              <a:t>Инноваци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уровня пра-моколе-ваи-коно </a:t>
            </a:r>
            <a:r>
              <a:rPr lang="ru-RU" dirty="0" smtClean="0"/>
              <a:t>- </a:t>
            </a:r>
            <a:r>
              <a:rPr lang="ru-RU" dirty="0"/>
              <a:t>превращение слова </a:t>
            </a:r>
            <a:r>
              <a:rPr lang="af-ZA" i="1" dirty="0"/>
              <a:t>nàma </a:t>
            </a:r>
            <a:r>
              <a:rPr lang="ru-RU" dirty="0"/>
              <a:t>в основное для выражения значения 'новый'.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5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‘Зелёный</a:t>
            </a:r>
            <a:r>
              <a:rPr lang="ru-RU" dirty="0" smtClean="0"/>
              <a:t>’</a:t>
            </a:r>
            <a:r>
              <a:rPr lang="af-ZA" dirty="0" smtClean="0"/>
              <a:t> </a:t>
            </a:r>
            <a:r>
              <a:rPr lang="af-ZA" i="1" dirty="0" smtClean="0"/>
              <a:t>*yà̰ba-kúda </a:t>
            </a:r>
            <a:r>
              <a:rPr lang="af-ZA" dirty="0" smtClean="0"/>
              <a:t>(</a:t>
            </a:r>
            <a:r>
              <a:rPr lang="ru-RU" dirty="0" smtClean="0"/>
              <a:t>«свежий лист»)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коно </a:t>
            </a:r>
            <a:r>
              <a:rPr lang="af-ZA" i="1" dirty="0"/>
              <a:t>yanba-kua,</a:t>
            </a:r>
            <a:r>
              <a:rPr lang="ru-RU" dirty="0"/>
              <a:t> ваи </a:t>
            </a:r>
            <a:r>
              <a:rPr lang="af-ZA" i="1" dirty="0" smtClean="0"/>
              <a:t>yàmbà-kú'á</a:t>
            </a:r>
            <a:endParaRPr lang="ru-RU" i="1" dirty="0" smtClean="0"/>
          </a:p>
          <a:p>
            <a:r>
              <a:rPr lang="ru-RU" dirty="0" smtClean="0"/>
              <a:t>могофин </a:t>
            </a:r>
            <a:r>
              <a:rPr lang="af-ZA" i="1" dirty="0"/>
              <a:t>bùlulama, yànba-kutannama, </a:t>
            </a:r>
            <a:r>
              <a:rPr lang="ru-RU" dirty="0"/>
              <a:t>ядерные диалекты какабе </a:t>
            </a:r>
            <a:r>
              <a:rPr lang="af-ZA" i="1" dirty="0"/>
              <a:t>kútáɲɛ̀, </a:t>
            </a:r>
            <a:r>
              <a:rPr lang="ru-RU" dirty="0"/>
              <a:t>коранко </a:t>
            </a:r>
            <a:r>
              <a:rPr lang="af-ZA" i="1" dirty="0"/>
              <a:t>yànbakṵyɛ,</a:t>
            </a:r>
            <a:r>
              <a:rPr lang="ru-RU" dirty="0"/>
              <a:t> леле </a:t>
            </a:r>
            <a:r>
              <a:rPr lang="af-ZA" i="1" dirty="0"/>
              <a:t>yànbalama </a:t>
            </a:r>
            <a:endParaRPr lang="ru-RU" i="1" dirty="0" smtClean="0"/>
          </a:p>
          <a:p>
            <a:r>
              <a:rPr lang="af-ZA" dirty="0" smtClean="0"/>
              <a:t>— </a:t>
            </a:r>
            <a:r>
              <a:rPr lang="ru-RU" dirty="0"/>
              <a:t>манинка </a:t>
            </a:r>
            <a:r>
              <a:rPr lang="af-ZA" i="1" dirty="0"/>
              <a:t>fídakɛnɛlama </a:t>
            </a:r>
            <a:r>
              <a:rPr lang="af-ZA" dirty="0"/>
              <a:t>(</a:t>
            </a:r>
            <a:r>
              <a:rPr lang="ru-RU" dirty="0"/>
              <a:t>форма </a:t>
            </a:r>
            <a:r>
              <a:rPr lang="af-ZA" i="1" dirty="0"/>
              <a:t>fítakɛndɛlama </a:t>
            </a:r>
            <a:r>
              <a:rPr lang="ru-RU" dirty="0"/>
              <a:t>в куру-манинка</a:t>
            </a:r>
            <a:r>
              <a:rPr lang="af-ZA" dirty="0"/>
              <a:t> — </a:t>
            </a:r>
            <a:r>
              <a:rPr lang="ru-RU" dirty="0"/>
              <a:t>результат влияния манинка). </a:t>
            </a:r>
            <a:endParaRPr lang="ru-RU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4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‘Головная вошь</a:t>
            </a:r>
            <a:r>
              <a:rPr lang="ru-RU" dirty="0" smtClean="0"/>
              <a:t>’ </a:t>
            </a:r>
            <a:r>
              <a:rPr lang="af-ZA" i="1" dirty="0" smtClean="0"/>
              <a:t>*ɲànga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коно </a:t>
            </a:r>
            <a:r>
              <a:rPr lang="af-ZA" i="1" dirty="0"/>
              <a:t>ɲànga</a:t>
            </a:r>
            <a:r>
              <a:rPr lang="ru-RU" dirty="0"/>
              <a:t>, ваи </a:t>
            </a:r>
            <a:r>
              <a:rPr lang="af-ZA" i="1" dirty="0"/>
              <a:t>ɲàá</a:t>
            </a:r>
            <a:r>
              <a:rPr lang="ru-RU" dirty="0"/>
              <a:t>, </a:t>
            </a:r>
            <a:endParaRPr lang="af-ZA" dirty="0" smtClean="0"/>
          </a:p>
          <a:p>
            <a:r>
              <a:rPr lang="ru-RU" dirty="0" smtClean="0"/>
              <a:t>могофин </a:t>
            </a:r>
            <a:r>
              <a:rPr lang="af-ZA" i="1" dirty="0"/>
              <a:t>ɲàngá,</a:t>
            </a:r>
            <a:r>
              <a:rPr lang="ru-RU" dirty="0"/>
              <a:t> какабе </a:t>
            </a:r>
            <a:r>
              <a:rPr lang="af-ZA" i="1" dirty="0"/>
              <a:t>ɲàngá, </a:t>
            </a:r>
            <a:r>
              <a:rPr lang="ru-RU" dirty="0"/>
              <a:t>коранко </a:t>
            </a:r>
            <a:r>
              <a:rPr lang="af-ZA" i="1" dirty="0"/>
              <a:t>ɲɛnkɛ,</a:t>
            </a:r>
            <a:r>
              <a:rPr lang="ru-RU" dirty="0"/>
              <a:t> леле </a:t>
            </a:r>
            <a:r>
              <a:rPr lang="af-ZA" i="1" dirty="0"/>
              <a:t>ɲànká </a:t>
            </a:r>
            <a:endParaRPr lang="af-ZA" i="1" dirty="0" smtClean="0"/>
          </a:p>
          <a:p>
            <a:pPr marL="0" indent="0">
              <a:buNone/>
            </a:pPr>
            <a:r>
              <a:rPr lang="af-ZA" i="1" dirty="0" smtClean="0"/>
              <a:t>— </a:t>
            </a:r>
            <a:r>
              <a:rPr lang="ru-RU" dirty="0" smtClean="0"/>
              <a:t>манинка </a:t>
            </a:r>
            <a:r>
              <a:rPr lang="af-ZA" i="1" dirty="0"/>
              <a:t>ɲímin.</a:t>
            </a:r>
            <a:endParaRPr lang="fr-FR" dirty="0"/>
          </a:p>
          <a:p>
            <a:pPr marL="0" indent="0">
              <a:buNone/>
            </a:pPr>
            <a:r>
              <a:rPr lang="af-ZA" dirty="0" smtClean="0"/>
              <a:t>*</a:t>
            </a:r>
            <a:r>
              <a:rPr lang="af-ZA" i="1" dirty="0" smtClean="0"/>
              <a:t>ɲànga </a:t>
            </a:r>
            <a:r>
              <a:rPr lang="ru-RU" dirty="0" smtClean="0"/>
              <a:t>в других группах семьи манде не отмечен</a:t>
            </a:r>
            <a:r>
              <a:rPr lang="af-ZA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9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‘</a:t>
            </a:r>
            <a:r>
              <a:rPr lang="ru-RU" dirty="0"/>
              <a:t>Дерево</a:t>
            </a:r>
            <a:r>
              <a:rPr lang="fr-CA" dirty="0" smtClean="0"/>
              <a:t>’ </a:t>
            </a:r>
            <a:r>
              <a:rPr lang="fr-CA" i="1" dirty="0" smtClean="0"/>
              <a:t>*</a:t>
            </a:r>
            <a:r>
              <a:rPr lang="fr-CA" i="1" dirty="0" err="1" smtClean="0"/>
              <a:t>kɔ̀ŋ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коно </a:t>
            </a:r>
            <a:r>
              <a:rPr lang="af-ZA" i="1" dirty="0"/>
              <a:t>kɔ̰̀,</a:t>
            </a:r>
            <a:r>
              <a:rPr lang="af-ZA" dirty="0"/>
              <a:t> </a:t>
            </a:r>
            <a:r>
              <a:rPr lang="ru-RU" dirty="0"/>
              <a:t>ваи </a:t>
            </a:r>
            <a:r>
              <a:rPr lang="af-ZA" i="1" dirty="0"/>
              <a:t>kɔ̌ŋ,</a:t>
            </a:r>
            <a:r>
              <a:rPr lang="af-ZA" dirty="0"/>
              <a:t> </a:t>
            </a:r>
            <a:endParaRPr lang="af-ZA" dirty="0" smtClean="0"/>
          </a:p>
          <a:p>
            <a:r>
              <a:rPr lang="ru-RU" dirty="0" smtClean="0"/>
              <a:t>могофин </a:t>
            </a:r>
            <a:r>
              <a:rPr lang="af-ZA" i="1" dirty="0"/>
              <a:t>lɔ́gɔ́, </a:t>
            </a:r>
            <a:r>
              <a:rPr lang="ru-RU" dirty="0"/>
              <a:t>какабе </a:t>
            </a:r>
            <a:r>
              <a:rPr lang="af-ZA" i="1" dirty="0"/>
              <a:t>lɔ́gɔ́,</a:t>
            </a:r>
            <a:r>
              <a:rPr lang="af-ZA" dirty="0"/>
              <a:t> </a:t>
            </a:r>
            <a:r>
              <a:rPr lang="ru-RU" dirty="0"/>
              <a:t>куру</a:t>
            </a:r>
            <a:r>
              <a:rPr lang="fr-CA" dirty="0"/>
              <a:t>-</a:t>
            </a:r>
            <a:r>
              <a:rPr lang="ru-RU" dirty="0" smtClean="0"/>
              <a:t>манинка </a:t>
            </a:r>
            <a:r>
              <a:rPr lang="af-ZA" i="1" dirty="0"/>
              <a:t>yírè,</a:t>
            </a:r>
            <a:r>
              <a:rPr lang="af-ZA" dirty="0"/>
              <a:t> </a:t>
            </a:r>
            <a:r>
              <a:rPr lang="ru-RU" dirty="0"/>
              <a:t>коранко </a:t>
            </a:r>
            <a:r>
              <a:rPr lang="af-ZA" i="1" dirty="0"/>
              <a:t>kɔ̰̀,</a:t>
            </a:r>
            <a:r>
              <a:rPr lang="af-ZA" dirty="0"/>
              <a:t> </a:t>
            </a:r>
            <a:r>
              <a:rPr lang="ru-RU" dirty="0"/>
              <a:t>леле </a:t>
            </a:r>
            <a:r>
              <a:rPr lang="af-ZA" i="1" dirty="0"/>
              <a:t>kɔ̰̀</a:t>
            </a:r>
            <a:r>
              <a:rPr lang="fr-CA" dirty="0"/>
              <a:t> </a:t>
            </a:r>
            <a:endParaRPr lang="fr-CA" dirty="0" smtClean="0"/>
          </a:p>
          <a:p>
            <a:r>
              <a:rPr lang="fr-CA" dirty="0" smtClean="0"/>
              <a:t>— </a:t>
            </a:r>
            <a:r>
              <a:rPr lang="ru-RU" dirty="0"/>
              <a:t>манинка </a:t>
            </a:r>
            <a:r>
              <a:rPr lang="af-ZA" i="1" dirty="0"/>
              <a:t>yíri. </a:t>
            </a:r>
            <a:endParaRPr lang="af-ZA" i="1" dirty="0" smtClean="0"/>
          </a:p>
          <a:p>
            <a:pPr marL="0" indent="0">
              <a:buNone/>
            </a:pPr>
            <a:r>
              <a:rPr lang="ru-RU" dirty="0" smtClean="0"/>
              <a:t>Корни </a:t>
            </a:r>
            <a:r>
              <a:rPr lang="af-ZA" i="1" dirty="0"/>
              <a:t>yíri, lɔ́gɔ </a:t>
            </a:r>
            <a:r>
              <a:rPr lang="ru-RU" dirty="0"/>
              <a:t>отмечены во многих группах семьи манде и являются общими </a:t>
            </a:r>
            <a:r>
              <a:rPr lang="ru-RU" dirty="0" smtClean="0"/>
              <a:t>удержаниями (хотя заимствование из манден в куру-манинка также не исключено).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‘Что</a:t>
            </a:r>
            <a:r>
              <a:rPr lang="af-ZA" dirty="0" smtClean="0"/>
              <a:t>?’</a:t>
            </a:r>
            <a:r>
              <a:rPr lang="ru-RU" dirty="0" smtClean="0"/>
              <a:t> </a:t>
            </a:r>
            <a:r>
              <a:rPr lang="af-ZA" i="1" dirty="0" smtClean="0"/>
              <a:t>*fḛ́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 smtClean="0"/>
              <a:t>коно </a:t>
            </a:r>
            <a:r>
              <a:rPr lang="af-ZA" i="1" dirty="0"/>
              <a:t>fḛ́,</a:t>
            </a:r>
            <a:r>
              <a:rPr lang="af-ZA" dirty="0"/>
              <a:t> ваи </a:t>
            </a:r>
            <a:r>
              <a:rPr lang="af-ZA" i="1" dirty="0" smtClean="0"/>
              <a:t>mé,</a:t>
            </a:r>
          </a:p>
          <a:p>
            <a:r>
              <a:rPr lang="af-ZA" dirty="0" smtClean="0"/>
              <a:t>могофин </a:t>
            </a:r>
            <a:r>
              <a:rPr lang="af-ZA" i="1" dirty="0"/>
              <a:t>fén, </a:t>
            </a:r>
            <a:r>
              <a:rPr lang="af-ZA" dirty="0"/>
              <a:t>какабе </a:t>
            </a:r>
            <a:r>
              <a:rPr lang="af-ZA" i="1" dirty="0"/>
              <a:t>fɛ́n, </a:t>
            </a:r>
            <a:r>
              <a:rPr lang="af-ZA" dirty="0"/>
              <a:t>коранко </a:t>
            </a:r>
            <a:r>
              <a:rPr lang="af-ZA" i="1" dirty="0"/>
              <a:t>nfḛ́, </a:t>
            </a:r>
            <a:r>
              <a:rPr lang="af-ZA" dirty="0"/>
              <a:t>леле </a:t>
            </a:r>
            <a:r>
              <a:rPr lang="af-ZA" i="1" dirty="0" smtClean="0"/>
              <a:t>fé-se</a:t>
            </a:r>
          </a:p>
          <a:p>
            <a:r>
              <a:rPr lang="af-ZA" dirty="0" smtClean="0"/>
              <a:t>— </a:t>
            </a:r>
            <a:r>
              <a:rPr lang="af-ZA" dirty="0"/>
              <a:t>манинка </a:t>
            </a:r>
            <a:r>
              <a:rPr lang="af-ZA" i="1" dirty="0" smtClean="0"/>
              <a:t>mùn.</a:t>
            </a:r>
          </a:p>
          <a:p>
            <a:pPr marL="0" indent="0">
              <a:buNone/>
            </a:pPr>
            <a:r>
              <a:rPr lang="ru-RU" dirty="0" smtClean="0"/>
              <a:t>Впрочем</a:t>
            </a:r>
            <a:r>
              <a:rPr lang="ru-RU" dirty="0"/>
              <a:t>, схожие формы отмечены и в языках группы </a:t>
            </a:r>
            <a:r>
              <a:rPr lang="ru-RU" dirty="0" smtClean="0"/>
              <a:t>самого</a:t>
            </a:r>
            <a:r>
              <a:rPr lang="af-ZA" dirty="0" smtClean="0"/>
              <a:t> (</a:t>
            </a:r>
            <a:r>
              <a:rPr lang="ru-RU" dirty="0" smtClean="0"/>
              <a:t>дзуун </a:t>
            </a:r>
            <a:r>
              <a:rPr lang="fr-FR" i="1" dirty="0" err="1" smtClean="0"/>
              <a:t>fée</a:t>
            </a:r>
            <a:r>
              <a:rPr lang="fr-FR" i="1" dirty="0" smtClean="0"/>
              <a:t>́</a:t>
            </a:r>
            <a:r>
              <a:rPr lang="ru-RU" dirty="0" smtClean="0"/>
              <a:t>, дуун </a:t>
            </a:r>
            <a:r>
              <a:rPr lang="fr-FR" i="1" dirty="0" err="1"/>
              <a:t>fɔɛ</a:t>
            </a:r>
            <a:r>
              <a:rPr lang="ru-RU" dirty="0" smtClean="0"/>
              <a:t>, банка </a:t>
            </a:r>
            <a:r>
              <a:rPr lang="fr-FR" i="1" dirty="0" err="1" smtClean="0"/>
              <a:t>fɔ</a:t>
            </a:r>
            <a:r>
              <a:rPr lang="ru-RU" dirty="0" smtClean="0"/>
              <a:t>, джовулу </a:t>
            </a:r>
            <a:r>
              <a:rPr lang="fr-FR" i="1" dirty="0" err="1" smtClean="0"/>
              <a:t>vɛ</a:t>
            </a:r>
            <a:r>
              <a:rPr lang="fr-FR" i="1" dirty="0" smtClean="0"/>
              <a:t>̀</a:t>
            </a:r>
            <a:r>
              <a:rPr lang="ru-RU" dirty="0" smtClean="0"/>
              <a:t>), </a:t>
            </a:r>
            <a:r>
              <a:rPr lang="ru-RU" dirty="0"/>
              <a:t>что может быть свидетельством в пользу общего </a:t>
            </a:r>
            <a:r>
              <a:rPr lang="ru-RU" dirty="0" smtClean="0"/>
              <a:t>удержания.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0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i="1" dirty="0"/>
              <a:t>*kóló </a:t>
            </a:r>
            <a:r>
              <a:rPr lang="af-ZA" dirty="0"/>
              <a:t>‘</a:t>
            </a:r>
            <a:r>
              <a:rPr lang="ru-RU" dirty="0"/>
              <a:t>большой</a:t>
            </a:r>
            <a:r>
              <a:rPr lang="af-ZA" dirty="0" smtClean="0"/>
              <a:t>’</a:t>
            </a:r>
            <a:r>
              <a:rPr lang="ru-RU" dirty="0" smtClean="0"/>
              <a:t> (?)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Ваи </a:t>
            </a:r>
            <a:r>
              <a:rPr lang="fr-FR" i="1" dirty="0" err="1" smtClean="0"/>
              <a:t>kò'o</a:t>
            </a:r>
            <a:r>
              <a:rPr lang="fr-FR" i="1" dirty="0" smtClean="0"/>
              <a:t>̀</a:t>
            </a:r>
            <a:r>
              <a:rPr lang="ru-RU" dirty="0" smtClean="0"/>
              <a:t>, коно </a:t>
            </a:r>
            <a:r>
              <a:rPr lang="fr-FR" i="1" dirty="0" err="1"/>
              <a:t>kóo</a:t>
            </a:r>
            <a:r>
              <a:rPr lang="ru-RU" dirty="0" smtClean="0"/>
              <a:t>,</a:t>
            </a:r>
            <a:endParaRPr lang="af-ZA" dirty="0" smtClean="0"/>
          </a:p>
          <a:p>
            <a:r>
              <a:rPr lang="ru-RU" dirty="0" smtClean="0"/>
              <a:t>Могофин, какабе, леле, коранко </a:t>
            </a:r>
            <a:r>
              <a:rPr lang="fr-FR" i="1" dirty="0" err="1" smtClean="0"/>
              <a:t>kólo</a:t>
            </a:r>
            <a:r>
              <a:rPr lang="fr-FR" i="1" dirty="0" smtClean="0"/>
              <a:t>́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Корень </a:t>
            </a:r>
            <a:r>
              <a:rPr lang="af-ZA" dirty="0" smtClean="0"/>
              <a:t> </a:t>
            </a:r>
            <a:r>
              <a:rPr lang="ru-RU" dirty="0"/>
              <a:t>не </a:t>
            </a:r>
            <a:r>
              <a:rPr lang="ru-RU" dirty="0" smtClean="0"/>
              <a:t>отмечен </a:t>
            </a:r>
            <a:r>
              <a:rPr lang="ru-RU" dirty="0"/>
              <a:t>в </a:t>
            </a:r>
            <a:r>
              <a:rPr lang="ru-RU" dirty="0" smtClean="0"/>
              <a:t>манден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ср. в других группах манде: бозо-тиеяхо </a:t>
            </a:r>
            <a:r>
              <a:rPr lang="en-US" i="1" dirty="0" err="1"/>
              <a:t>xolo</a:t>
            </a:r>
            <a:r>
              <a:rPr lang="ru-RU" i="1" dirty="0"/>
              <a:t>, </a:t>
            </a:r>
            <a:r>
              <a:rPr lang="ru-RU" dirty="0" smtClean="0"/>
              <a:t>бозо-келенга </a:t>
            </a:r>
            <a:r>
              <a:rPr lang="af-ZA" i="1" dirty="0" smtClean="0"/>
              <a:t>hùlò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сонинке </a:t>
            </a:r>
            <a:r>
              <a:rPr lang="af-ZA" i="1" dirty="0" smtClean="0"/>
              <a:t>xòoré</a:t>
            </a:r>
            <a:r>
              <a:rPr lang="ru-RU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общее удержание?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9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Независимые инновации в ваи-коно?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‘Кровь</a:t>
            </a:r>
            <a:r>
              <a:rPr lang="ru-RU" dirty="0" smtClean="0"/>
              <a:t>’</a:t>
            </a:r>
            <a:r>
              <a:rPr lang="af-ZA" dirty="0" smtClean="0"/>
              <a:t> </a:t>
            </a:r>
            <a:r>
              <a:rPr lang="af-ZA" i="1" dirty="0" smtClean="0"/>
              <a:t>*wùli</a:t>
            </a:r>
            <a:r>
              <a:rPr lang="ru-RU" dirty="0" smtClean="0"/>
              <a:t>:</a:t>
            </a:r>
          </a:p>
          <a:p>
            <a:r>
              <a:rPr lang="ru-RU" dirty="0"/>
              <a:t>ваи </a:t>
            </a:r>
            <a:r>
              <a:rPr lang="af-ZA" i="1" dirty="0" smtClean="0"/>
              <a:t>wò'í, </a:t>
            </a:r>
            <a:r>
              <a:rPr lang="ru-RU" dirty="0" smtClean="0"/>
              <a:t>коно </a:t>
            </a:r>
            <a:r>
              <a:rPr lang="af-ZA" i="1" dirty="0"/>
              <a:t>wíi</a:t>
            </a:r>
            <a:r>
              <a:rPr lang="af-ZA" i="1" dirty="0" smtClean="0"/>
              <a:t>,</a:t>
            </a:r>
          </a:p>
          <a:p>
            <a:r>
              <a:rPr lang="ru-RU" dirty="0"/>
              <a:t>леле </a:t>
            </a:r>
            <a:r>
              <a:rPr lang="af-ZA" i="1" dirty="0" smtClean="0"/>
              <a:t>wùli,</a:t>
            </a:r>
            <a:endParaRPr lang="af-ZA" i="1" dirty="0"/>
          </a:p>
          <a:p>
            <a:r>
              <a:rPr lang="ru-RU" dirty="0" smtClean="0"/>
              <a:t>— </a:t>
            </a:r>
            <a:r>
              <a:rPr lang="ru-RU" dirty="0"/>
              <a:t>какабе </a:t>
            </a:r>
            <a:r>
              <a:rPr lang="af-ZA" i="1" dirty="0"/>
              <a:t>jèli, </a:t>
            </a:r>
            <a:r>
              <a:rPr lang="ru-RU" dirty="0"/>
              <a:t>коранко </a:t>
            </a:r>
            <a:r>
              <a:rPr lang="af-ZA" i="1" dirty="0"/>
              <a:t>yèle, </a:t>
            </a:r>
            <a:r>
              <a:rPr lang="ru-RU" dirty="0"/>
              <a:t>леле </a:t>
            </a:r>
            <a:r>
              <a:rPr lang="af-ZA" i="1" dirty="0"/>
              <a:t>jìlí, </a:t>
            </a:r>
            <a:r>
              <a:rPr lang="ru-RU" dirty="0"/>
              <a:t>манинка </a:t>
            </a:r>
            <a:r>
              <a:rPr lang="af-ZA" i="1" dirty="0" smtClean="0"/>
              <a:t>jèli.</a:t>
            </a:r>
          </a:p>
          <a:p>
            <a:pPr marL="0" indent="0">
              <a:buNone/>
            </a:pPr>
            <a:r>
              <a:rPr lang="ru-RU" dirty="0" smtClean="0"/>
              <a:t>Основа </a:t>
            </a:r>
            <a:r>
              <a:rPr lang="af-ZA" i="1" dirty="0"/>
              <a:t>wùli </a:t>
            </a:r>
            <a:r>
              <a:rPr lang="ru-RU" dirty="0"/>
              <a:t>представлена также в сусу </a:t>
            </a:r>
            <a:r>
              <a:rPr lang="ru-RU" dirty="0" smtClean="0"/>
              <a:t>и джалонке</a:t>
            </a:r>
            <a:r>
              <a:rPr lang="af-ZA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smtClean="0"/>
              <a:t>в </a:t>
            </a:r>
            <a:r>
              <a:rPr lang="ru-RU" dirty="0"/>
              <a:t>могофин — независимая инновация </a:t>
            </a:r>
            <a:r>
              <a:rPr lang="af-ZA" i="1" dirty="0"/>
              <a:t>básé</a:t>
            </a:r>
            <a:r>
              <a:rPr lang="ru-RU" dirty="0"/>
              <a:t>)</a:t>
            </a:r>
            <a:r>
              <a:rPr lang="af-ZA" dirty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2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‘Грудь (женская</a:t>
            </a:r>
            <a:r>
              <a:rPr lang="af-ZA" dirty="0" smtClean="0"/>
              <a:t>)’ </a:t>
            </a:r>
            <a:r>
              <a:rPr lang="af-ZA" i="1" dirty="0" smtClean="0"/>
              <a:t>*sùusuu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 smtClean="0"/>
              <a:t>ваи </a:t>
            </a:r>
            <a:r>
              <a:rPr lang="af-ZA" i="1" dirty="0"/>
              <a:t>sùùsùù, </a:t>
            </a:r>
            <a:r>
              <a:rPr lang="af-ZA" dirty="0"/>
              <a:t>коно </a:t>
            </a:r>
            <a:r>
              <a:rPr lang="af-ZA" i="1" dirty="0"/>
              <a:t>súsu</a:t>
            </a:r>
            <a:r>
              <a:rPr lang="af-ZA" i="1" dirty="0" smtClean="0"/>
              <a:t>,</a:t>
            </a:r>
            <a:endParaRPr lang="ar-EG" i="1" dirty="0" smtClean="0"/>
          </a:p>
          <a:p>
            <a:r>
              <a:rPr lang="af-ZA" dirty="0"/>
              <a:t>леле </a:t>
            </a:r>
            <a:r>
              <a:rPr lang="af-ZA" i="1" dirty="0"/>
              <a:t>sùusɛ;</a:t>
            </a:r>
            <a:endParaRPr lang="af-ZA" i="1" dirty="0" smtClean="0"/>
          </a:p>
          <a:p>
            <a:r>
              <a:rPr lang="af-ZA" dirty="0" smtClean="0"/>
              <a:t>могофин </a:t>
            </a:r>
            <a:r>
              <a:rPr lang="af-ZA" i="1" dirty="0"/>
              <a:t>síngí,</a:t>
            </a:r>
            <a:r>
              <a:rPr lang="af-ZA" dirty="0"/>
              <a:t> какабе </a:t>
            </a:r>
            <a:r>
              <a:rPr lang="af-ZA" i="1" dirty="0"/>
              <a:t>síngí, </a:t>
            </a:r>
            <a:r>
              <a:rPr lang="af-ZA" dirty="0"/>
              <a:t>вурекаба-манинка</a:t>
            </a:r>
            <a:r>
              <a:rPr lang="af-ZA" i="1" dirty="0"/>
              <a:t> sún,</a:t>
            </a:r>
            <a:r>
              <a:rPr lang="af-ZA" dirty="0"/>
              <a:t> коранко </a:t>
            </a:r>
            <a:r>
              <a:rPr lang="af-ZA" i="1" dirty="0"/>
              <a:t>kḭ́, sḭ́, </a:t>
            </a:r>
            <a:r>
              <a:rPr lang="af-ZA" dirty="0"/>
              <a:t>манинка </a:t>
            </a:r>
            <a:r>
              <a:rPr lang="af-ZA" i="1" dirty="0" smtClean="0"/>
              <a:t>sín</a:t>
            </a:r>
            <a:r>
              <a:rPr lang="ru-RU" i="1" dirty="0" smtClean="0"/>
              <a:t>.</a:t>
            </a:r>
            <a:endParaRPr lang="ar-EG" i="1" dirty="0" smtClean="0"/>
          </a:p>
          <a:p>
            <a:pPr marL="0" indent="0">
              <a:buNone/>
            </a:pPr>
            <a:r>
              <a:rPr lang="ru-RU" dirty="0" smtClean="0"/>
              <a:t>О</a:t>
            </a:r>
            <a:r>
              <a:rPr lang="af-ZA" dirty="0" smtClean="0"/>
              <a:t>чевидно</a:t>
            </a:r>
            <a:r>
              <a:rPr lang="af-ZA" dirty="0"/>
              <a:t>, формы коно, ваи и леле являются номинализациями глагола со значением ‘сосать (грудь</a:t>
            </a:r>
            <a:r>
              <a:rPr lang="af-ZA" dirty="0" smtClean="0"/>
              <a:t>)’.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8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af-ZA" dirty="0" smtClean="0"/>
              <a:t>Печень’</a:t>
            </a:r>
            <a:r>
              <a:rPr lang="ru-RU" dirty="0" smtClean="0"/>
              <a:t> </a:t>
            </a:r>
            <a:r>
              <a:rPr lang="af-ZA" i="1" dirty="0" smtClean="0"/>
              <a:t>*fàla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/>
              <a:t>ваи </a:t>
            </a:r>
            <a:r>
              <a:rPr lang="af-ZA" i="1" dirty="0"/>
              <a:t>fà'á, </a:t>
            </a:r>
            <a:r>
              <a:rPr lang="af-ZA" dirty="0" smtClean="0"/>
              <a:t>коно </a:t>
            </a:r>
            <a:r>
              <a:rPr lang="af-ZA" i="1" dirty="0"/>
              <a:t>fàa</a:t>
            </a:r>
            <a:r>
              <a:rPr lang="af-ZA" i="1" dirty="0" smtClean="0"/>
              <a:t>,</a:t>
            </a:r>
          </a:p>
          <a:p>
            <a:r>
              <a:rPr lang="af-ZA" dirty="0"/>
              <a:t>леле </a:t>
            </a:r>
            <a:r>
              <a:rPr lang="af-ZA" i="1" dirty="0"/>
              <a:t>fúyiwa</a:t>
            </a:r>
            <a:r>
              <a:rPr lang="af-ZA" dirty="0"/>
              <a:t>;</a:t>
            </a:r>
            <a:endParaRPr lang="af-ZA" i="1" dirty="0" smtClean="0"/>
          </a:p>
          <a:p>
            <a:r>
              <a:rPr lang="af-ZA" dirty="0" smtClean="0"/>
              <a:t>могофин </a:t>
            </a:r>
            <a:r>
              <a:rPr lang="af-ZA" i="1" dirty="0"/>
              <a:t>sòndóŋ-è, </a:t>
            </a:r>
            <a:r>
              <a:rPr lang="af-ZA" dirty="0"/>
              <a:t>какабе </a:t>
            </a:r>
            <a:r>
              <a:rPr lang="af-ZA" i="1" dirty="0"/>
              <a:t>búɲa, </a:t>
            </a:r>
            <a:r>
              <a:rPr lang="af-ZA" dirty="0"/>
              <a:t>коранко </a:t>
            </a:r>
            <a:r>
              <a:rPr lang="af-ZA" i="1" dirty="0"/>
              <a:t>bḭ́ya̰, bḛ́ya̰, </a:t>
            </a:r>
            <a:r>
              <a:rPr lang="af-ZA" dirty="0"/>
              <a:t>манинка </a:t>
            </a:r>
            <a:r>
              <a:rPr lang="af-ZA" i="1" dirty="0"/>
              <a:t>bíɲɛ </a:t>
            </a:r>
            <a:endParaRPr lang="af-ZA" i="1" dirty="0" smtClean="0"/>
          </a:p>
          <a:p>
            <a:pPr marL="0" indent="0">
              <a:buNone/>
            </a:pPr>
            <a:r>
              <a:rPr lang="ru-RU" dirty="0" smtClean="0"/>
              <a:t>Н</a:t>
            </a:r>
            <a:r>
              <a:rPr lang="af-ZA" dirty="0" smtClean="0"/>
              <a:t>еясно</a:t>
            </a:r>
            <a:r>
              <a:rPr lang="af-ZA" dirty="0"/>
              <a:t>, родственна ли эта форма </a:t>
            </a:r>
            <a:r>
              <a:rPr lang="ru-RU" dirty="0" smtClean="0"/>
              <a:t>леле </a:t>
            </a:r>
            <a:r>
              <a:rPr lang="af-ZA" dirty="0" smtClean="0"/>
              <a:t>таковым </a:t>
            </a:r>
            <a:r>
              <a:rPr lang="af-ZA" dirty="0"/>
              <a:t>в ваи и </a:t>
            </a:r>
            <a:r>
              <a:rPr lang="af-ZA" dirty="0" smtClean="0"/>
              <a:t>коно.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Форма могофин – изолированная инновация в этом языке </a:t>
            </a:r>
          </a:p>
          <a:p>
            <a:pPr marL="0" indent="0">
              <a:buNone/>
            </a:pPr>
            <a:r>
              <a:rPr lang="ru-RU" dirty="0" smtClean="0"/>
              <a:t>(сердце </a:t>
            </a:r>
            <a:r>
              <a:rPr lang="af-ZA" dirty="0" smtClean="0"/>
              <a:t>&gt; </a:t>
            </a:r>
            <a:r>
              <a:rPr lang="ru-RU" dirty="0" smtClean="0"/>
              <a:t>печень).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‘Звезда</a:t>
            </a:r>
            <a:r>
              <a:rPr lang="af-ZA" dirty="0" smtClean="0"/>
              <a:t>’ </a:t>
            </a:r>
            <a:r>
              <a:rPr lang="af-ZA" i="1" dirty="0" smtClean="0"/>
              <a:t>*tÒnbura-ka</a:t>
            </a:r>
            <a:r>
              <a:rPr lang="ru-RU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/>
              <a:t>ваи </a:t>
            </a:r>
            <a:r>
              <a:rPr lang="af-ZA" i="1" dirty="0"/>
              <a:t>tóómà, </a:t>
            </a:r>
            <a:r>
              <a:rPr lang="af-ZA" dirty="0" smtClean="0"/>
              <a:t>коно </a:t>
            </a:r>
            <a:r>
              <a:rPr lang="af-ZA" i="1" dirty="0"/>
              <a:t>tɔnboàká</a:t>
            </a:r>
            <a:r>
              <a:rPr lang="af-ZA" i="1" dirty="0" smtClean="0"/>
              <a:t>,</a:t>
            </a:r>
            <a:endParaRPr lang="ru-RU" i="1" dirty="0" smtClean="0"/>
          </a:p>
          <a:p>
            <a:r>
              <a:rPr lang="af-ZA" dirty="0"/>
              <a:t>леле </a:t>
            </a:r>
            <a:r>
              <a:rPr lang="af-ZA" i="1" dirty="0"/>
              <a:t>tànbuya, </a:t>
            </a:r>
            <a:r>
              <a:rPr lang="af-ZA" i="1" dirty="0" smtClean="0"/>
              <a:t>tánbura</a:t>
            </a:r>
            <a:r>
              <a:rPr lang="ru-RU" i="1" dirty="0" smtClean="0"/>
              <a:t>,</a:t>
            </a:r>
          </a:p>
          <a:p>
            <a:r>
              <a:rPr lang="af-ZA" dirty="0" smtClean="0"/>
              <a:t>могофин </a:t>
            </a:r>
            <a:r>
              <a:rPr lang="af-ZA" i="1" dirty="0"/>
              <a:t>lóolo, </a:t>
            </a:r>
            <a:r>
              <a:rPr lang="af-ZA" dirty="0"/>
              <a:t>какабе </a:t>
            </a:r>
            <a:r>
              <a:rPr lang="af-ZA" i="1" dirty="0"/>
              <a:t>lɔ̀ɔlɔ, </a:t>
            </a:r>
            <a:r>
              <a:rPr lang="af-ZA" dirty="0"/>
              <a:t>коранко </a:t>
            </a:r>
            <a:r>
              <a:rPr lang="af-ZA" i="1" dirty="0"/>
              <a:t>lólo, </a:t>
            </a:r>
            <a:r>
              <a:rPr lang="af-ZA" dirty="0"/>
              <a:t>манинка </a:t>
            </a:r>
            <a:r>
              <a:rPr lang="af-ZA" i="1" dirty="0" smtClean="0"/>
              <a:t>lòlo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</a:t>
            </a:r>
            <a:r>
              <a:rPr lang="af-ZA" dirty="0" smtClean="0"/>
              <a:t>орень </a:t>
            </a:r>
            <a:r>
              <a:rPr lang="af-ZA" dirty="0"/>
              <a:t>представлен также в сусу </a:t>
            </a:r>
            <a:r>
              <a:rPr lang="af-ZA" dirty="0"/>
              <a:t>(</a:t>
            </a:r>
            <a:r>
              <a:rPr lang="af-ZA" i="1" dirty="0" smtClean="0"/>
              <a:t>túnbúi</a:t>
            </a:r>
            <a:r>
              <a:rPr lang="af-ZA" dirty="0"/>
              <a:t>) и </a:t>
            </a:r>
            <a:r>
              <a:rPr lang="af-ZA" dirty="0"/>
              <a:t>в юго-западных языках </a:t>
            </a:r>
            <a:r>
              <a:rPr lang="af-ZA" dirty="0" smtClean="0"/>
              <a:t>манде (</a:t>
            </a:r>
            <a:r>
              <a:rPr lang="ru-RU" dirty="0" smtClean="0"/>
              <a:t>менде </a:t>
            </a:r>
            <a:r>
              <a:rPr lang="fr-FR" i="1" dirty="0" err="1" smtClean="0"/>
              <a:t>túnbéka</a:t>
            </a:r>
            <a:r>
              <a:rPr lang="fr-FR" i="1" dirty="0" smtClean="0"/>
              <a:t>̀</a:t>
            </a:r>
            <a:r>
              <a:rPr lang="ru-RU" i="1" dirty="0" smtClean="0"/>
              <a:t> </a:t>
            </a:r>
            <a:r>
              <a:rPr lang="en-US" i="1" dirty="0" smtClean="0"/>
              <a:t>~</a:t>
            </a:r>
            <a:r>
              <a:rPr lang="fr-FR" i="1" dirty="0" smtClean="0"/>
              <a:t> </a:t>
            </a:r>
            <a:r>
              <a:rPr lang="fr-FR" i="1" dirty="0" err="1" smtClean="0"/>
              <a:t>dúnbéka</a:t>
            </a:r>
            <a:r>
              <a:rPr lang="fr-FR" i="1" dirty="0" smtClean="0"/>
              <a:t>̀</a:t>
            </a:r>
            <a:r>
              <a:rPr lang="ru-RU" dirty="0" smtClean="0"/>
              <a:t>, банде </a:t>
            </a:r>
            <a:r>
              <a:rPr lang="fr-FR" i="1" dirty="0" err="1"/>
              <a:t>tèmuleɣa</a:t>
            </a:r>
            <a:r>
              <a:rPr lang="fr-FR" i="1" dirty="0"/>
              <a:t>́</a:t>
            </a:r>
            <a:r>
              <a:rPr lang="af-ZA" dirty="0" smtClean="0"/>
              <a:t>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Группа моколе, семья манде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64" y="1825625"/>
            <a:ext cx="5706672" cy="4351338"/>
          </a:xfrm>
        </p:spPr>
      </p:pic>
    </p:spTree>
    <p:extLst>
      <p:ext uri="{BB962C8B-B14F-4D97-AF65-F5344CB8AC3E}">
        <p14:creationId xmlns:p14="http://schemas.microsoft.com/office/powerpoint/2010/main" val="1377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‘Все</a:t>
            </a:r>
            <a:r>
              <a:rPr lang="af-ZA" dirty="0" smtClean="0"/>
              <a:t>’ </a:t>
            </a:r>
            <a:r>
              <a:rPr lang="af-ZA" i="1" dirty="0" smtClean="0"/>
              <a:t>*gbÉ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/>
              <a:t>ваи </a:t>
            </a:r>
            <a:r>
              <a:rPr lang="af-ZA" i="1" dirty="0"/>
              <a:t>gbí, </a:t>
            </a:r>
            <a:r>
              <a:rPr lang="af-ZA" dirty="0" smtClean="0"/>
              <a:t>коно </a:t>
            </a:r>
            <a:r>
              <a:rPr lang="af-ZA" i="1" dirty="0"/>
              <a:t>gbɛ́ɛ, </a:t>
            </a:r>
            <a:endParaRPr lang="af-ZA" i="1" dirty="0" smtClean="0"/>
          </a:p>
          <a:p>
            <a:r>
              <a:rPr lang="af-ZA" dirty="0" smtClean="0"/>
              <a:t>могофин </a:t>
            </a:r>
            <a:r>
              <a:rPr lang="af-ZA" i="1" dirty="0"/>
              <a:t>bɛ́ɛ́, </a:t>
            </a:r>
            <a:r>
              <a:rPr lang="af-ZA" dirty="0"/>
              <a:t>периферийные какабе </a:t>
            </a:r>
            <a:r>
              <a:rPr lang="af-ZA" i="1" dirty="0"/>
              <a:t>bɛ́ɛ, </a:t>
            </a:r>
            <a:r>
              <a:rPr lang="af-ZA" dirty="0"/>
              <a:t>коранко </a:t>
            </a:r>
            <a:r>
              <a:rPr lang="af-ZA" i="1" dirty="0"/>
              <a:t>bɛ́ɛ, </a:t>
            </a:r>
            <a:r>
              <a:rPr lang="af-ZA" dirty="0"/>
              <a:t>леле </a:t>
            </a:r>
            <a:r>
              <a:rPr lang="af-ZA" i="1" dirty="0"/>
              <a:t>bɛ́ɛ, </a:t>
            </a:r>
            <a:r>
              <a:rPr lang="af-ZA" dirty="0"/>
              <a:t> манинка </a:t>
            </a:r>
            <a:r>
              <a:rPr lang="af-ZA" i="1" dirty="0" smtClean="0"/>
              <a:t>bɛ́ɛ,</a:t>
            </a:r>
          </a:p>
          <a:p>
            <a:r>
              <a:rPr lang="af-ZA" dirty="0" smtClean="0"/>
              <a:t>центральные </a:t>
            </a:r>
            <a:r>
              <a:rPr lang="af-ZA" dirty="0"/>
              <a:t>какабе </a:t>
            </a:r>
            <a:r>
              <a:rPr lang="af-ZA" i="1" dirty="0"/>
              <a:t>fɔ́ɔ </a:t>
            </a:r>
            <a:r>
              <a:rPr lang="af-ZA" dirty="0"/>
              <a:t>(заимствование из пулар</a:t>
            </a:r>
            <a:r>
              <a:rPr lang="af-ZA" dirty="0" smtClean="0"/>
              <a:t>)</a:t>
            </a:r>
            <a:r>
              <a:rPr lang="af-ZA" i="1" dirty="0" smtClean="0"/>
              <a:t>.</a:t>
            </a:r>
            <a:endParaRPr lang="fr-FR" dirty="0"/>
          </a:p>
          <a:p>
            <a:r>
              <a:rPr lang="ru-RU" dirty="0" smtClean="0"/>
              <a:t>Возможно, оба корня (</a:t>
            </a:r>
            <a:r>
              <a:rPr lang="af-ZA" i="1" dirty="0" smtClean="0"/>
              <a:t>*bɛ́ɛ, *gbÉ</a:t>
            </a:r>
            <a:r>
              <a:rPr lang="af-ZA" dirty="0" smtClean="0"/>
              <a:t>) </a:t>
            </a:r>
            <a:r>
              <a:rPr lang="ru-RU" dirty="0" smtClean="0"/>
              <a:t>имеют когнаты в других группах манде.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9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по «инновациям ваи-коно»: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 smtClean="0"/>
              <a:t>Wu</a:t>
            </a:r>
            <a:r>
              <a:rPr lang="af-ZA" i="1" dirty="0" smtClean="0"/>
              <a:t>̀li </a:t>
            </a:r>
            <a:r>
              <a:rPr lang="en-US" dirty="0" smtClean="0"/>
              <a:t>‘</a:t>
            </a:r>
            <a:r>
              <a:rPr lang="ru-RU" dirty="0" smtClean="0"/>
              <a:t>кровь</a:t>
            </a:r>
            <a:r>
              <a:rPr lang="en-US" dirty="0" smtClean="0"/>
              <a:t>’, </a:t>
            </a:r>
            <a:r>
              <a:rPr lang="af-ZA" i="1" dirty="0"/>
              <a:t>*</a:t>
            </a:r>
            <a:r>
              <a:rPr lang="af-ZA" i="1" dirty="0" smtClean="0"/>
              <a:t>tÒnbura-ka </a:t>
            </a:r>
            <a:r>
              <a:rPr lang="en-US" dirty="0" smtClean="0"/>
              <a:t>‘</a:t>
            </a:r>
            <a:r>
              <a:rPr lang="ru-RU" dirty="0" smtClean="0"/>
              <a:t>звезда</a:t>
            </a:r>
            <a:r>
              <a:rPr lang="en-US" dirty="0" smtClean="0"/>
              <a:t>’</a:t>
            </a:r>
            <a:r>
              <a:rPr lang="ru-RU" dirty="0" smtClean="0"/>
              <a:t>, </a:t>
            </a:r>
            <a:r>
              <a:rPr lang="af-ZA" i="1" dirty="0" smtClean="0"/>
              <a:t>gbÉ </a:t>
            </a:r>
            <a:r>
              <a:rPr lang="en-US" dirty="0" smtClean="0"/>
              <a:t>‘</a:t>
            </a:r>
            <a:r>
              <a:rPr lang="ru-RU" dirty="0" smtClean="0"/>
              <a:t>все</a:t>
            </a:r>
            <a:r>
              <a:rPr lang="en-US" dirty="0" smtClean="0"/>
              <a:t>’</a:t>
            </a:r>
            <a:r>
              <a:rPr lang="ru-RU" dirty="0" smtClean="0"/>
              <a:t> – по-видимому, общие удержания.</a:t>
            </a:r>
          </a:p>
          <a:p>
            <a:r>
              <a:rPr lang="ru-RU" dirty="0" smtClean="0"/>
              <a:t>Реальные кандидаты в инновации этой группы – </a:t>
            </a:r>
            <a:r>
              <a:rPr lang="fr-CA" dirty="0" smtClean="0"/>
              <a:t>‘</a:t>
            </a:r>
            <a:r>
              <a:rPr lang="ru-RU" dirty="0" smtClean="0"/>
              <a:t>печень</a:t>
            </a:r>
            <a:r>
              <a:rPr lang="fr-CA" dirty="0" smtClean="0"/>
              <a:t>’, ‘</a:t>
            </a:r>
            <a:r>
              <a:rPr lang="ru-RU" dirty="0" smtClean="0"/>
              <a:t>грудь</a:t>
            </a:r>
            <a:r>
              <a:rPr lang="fr-CA" dirty="0" smtClean="0"/>
              <a:t>’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Общие изоглоссы ваи-коно-леле (</a:t>
            </a:r>
            <a:r>
              <a:rPr lang="fr-CA" dirty="0" smtClean="0"/>
              <a:t>‘</a:t>
            </a:r>
            <a:r>
              <a:rPr lang="ru-RU" dirty="0" smtClean="0"/>
              <a:t>грудь</a:t>
            </a:r>
            <a:r>
              <a:rPr lang="fr-CA" dirty="0" smtClean="0"/>
              <a:t>’</a:t>
            </a:r>
            <a:r>
              <a:rPr lang="ru-RU" dirty="0" smtClean="0"/>
              <a:t>, </a:t>
            </a:r>
            <a:r>
              <a:rPr lang="fr-CA" dirty="0" smtClean="0"/>
              <a:t>‘</a:t>
            </a:r>
            <a:r>
              <a:rPr lang="ru-RU" dirty="0" smtClean="0"/>
              <a:t>кровь</a:t>
            </a:r>
            <a:r>
              <a:rPr lang="fr-CA" dirty="0" smtClean="0"/>
              <a:t>’</a:t>
            </a:r>
            <a:r>
              <a:rPr lang="ru-RU" dirty="0" smtClean="0"/>
              <a:t>, </a:t>
            </a:r>
            <a:r>
              <a:rPr lang="fr-CA" dirty="0" smtClean="0"/>
              <a:t>‘</a:t>
            </a:r>
            <a:r>
              <a:rPr lang="ru-RU" dirty="0" smtClean="0"/>
              <a:t>звезда</a:t>
            </a:r>
            <a:r>
              <a:rPr lang="fr-CA" dirty="0" smtClean="0"/>
              <a:t>’</a:t>
            </a:r>
            <a:r>
              <a:rPr lang="ru-RU" dirty="0" smtClean="0"/>
              <a:t>, возможно также </a:t>
            </a:r>
            <a:r>
              <a:rPr lang="fr-CA" dirty="0" smtClean="0"/>
              <a:t>‘</a:t>
            </a:r>
            <a:r>
              <a:rPr lang="ru-RU" dirty="0" smtClean="0"/>
              <a:t>печень</a:t>
            </a:r>
            <a:r>
              <a:rPr lang="fr-CA" dirty="0" smtClean="0"/>
              <a:t>’</a:t>
            </a:r>
            <a:r>
              <a:rPr lang="ru-RU" dirty="0" smtClean="0"/>
              <a:t>) – заимствования из коно в леле?</a:t>
            </a:r>
          </a:p>
        </p:txBody>
      </p:sp>
    </p:spTree>
    <p:extLst>
      <p:ext uri="{BB962C8B-B14F-4D97-AF65-F5344CB8AC3E}">
        <p14:creationId xmlns:p14="http://schemas.microsoft.com/office/powerpoint/2010/main" val="25551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общих инноваций в ваи-коно + моколе, что вряд ли может объясняться горизонтальными связями (за исключением заимствований из коно в леле).</a:t>
            </a:r>
          </a:p>
          <a:p>
            <a:r>
              <a:rPr lang="ru-RU" dirty="0" smtClean="0"/>
              <a:t>Поскольку языки моколе находятся под сильным влиянием доминирующего манинка, в связи с чем естественно ожидать заимствований</a:t>
            </a:r>
            <a:r>
              <a:rPr lang="af-ZA" dirty="0" smtClean="0"/>
              <a:t> </a:t>
            </a:r>
            <a:r>
              <a:rPr lang="ru-RU" dirty="0" smtClean="0"/>
              <a:t>манинка </a:t>
            </a:r>
            <a:r>
              <a:rPr lang="af-ZA" dirty="0" smtClean="0"/>
              <a:t>&gt; </a:t>
            </a:r>
            <a:r>
              <a:rPr lang="ru-RU" dirty="0" smtClean="0"/>
              <a:t>моколе, влияющие на </a:t>
            </a:r>
            <a:r>
              <a:rPr lang="ru-RU" dirty="0"/>
              <a:t>результаты </a:t>
            </a:r>
            <a:r>
              <a:rPr lang="ru-RU" dirty="0" smtClean="0"/>
              <a:t>лексикостатистики.</a:t>
            </a:r>
          </a:p>
          <a:p>
            <a:r>
              <a:rPr lang="ru-RU" dirty="0" smtClean="0"/>
              <a:t>Близость моколе с ваи-коно подтверждается.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9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моколе в западной ветви манде: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Долго считалось, что манден - ближайший родственник моколе (или что моколе – подразделение манден).</a:t>
            </a:r>
          </a:p>
          <a:p>
            <a:r>
              <a:rPr lang="ru-RU" dirty="0" smtClean="0"/>
              <a:t>Коранко, леле, какабе нередко сами считают свои языки диалектами манинка (т.е. манден); ср. название диалектов какабе: куру-манинка, вурекаба-манинка.</a:t>
            </a:r>
          </a:p>
          <a:p>
            <a:r>
              <a:rPr lang="ru-RU" dirty="0" smtClean="0"/>
              <a:t>Предварительная глоттохронологя: примерно одинаковая дистанция «моколе – манден» и «моколе – коно-ваи» (от 75 до 80% общей лексики в 100-словном базовом списке).</a:t>
            </a:r>
          </a:p>
        </p:txBody>
      </p:sp>
    </p:spTree>
    <p:extLst>
      <p:ext uri="{BB962C8B-B14F-4D97-AF65-F5344CB8AC3E}">
        <p14:creationId xmlns:p14="http://schemas.microsoft.com/office/powerpoint/2010/main" val="12470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Новые данные: </a:t>
            </a:r>
            <a:br>
              <a:rPr lang="ru-RU" dirty="0"/>
            </a:br>
            <a:r>
              <a:rPr lang="ru-RU" dirty="0"/>
              <a:t>словарь какабе</a:t>
            </a:r>
            <a:r>
              <a:rPr lang="fr-CA" dirty="0"/>
              <a:t>, </a:t>
            </a:r>
            <a:r>
              <a:rPr lang="ru-RU" dirty="0"/>
              <a:t>словарь могофин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28" y="1825625"/>
            <a:ext cx="3075143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51" y="1825625"/>
            <a:ext cx="3079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pPr algn="ctr"/>
            <a:r>
              <a:rPr lang="ru-RU" dirty="0" smtClean="0"/>
              <a:t>Материалы по диалектологии какабе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192800"/>
            <a:ext cx="7759337" cy="5493671"/>
          </a:xfrm>
        </p:spPr>
      </p:pic>
    </p:spTree>
    <p:extLst>
      <p:ext uri="{BB962C8B-B14F-4D97-AF65-F5344CB8AC3E}">
        <p14:creationId xmlns:p14="http://schemas.microsoft.com/office/powerpoint/2010/main" val="26298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Диалектные группы какабе:</a:t>
            </a:r>
            <a:endParaRPr lang="fr-FR" sz="40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17754"/>
              </p:ext>
            </p:extLst>
          </p:nvPr>
        </p:nvGraphicFramePr>
        <p:xfrm>
          <a:off x="4898572" y="987425"/>
          <a:ext cx="6456816" cy="478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02">
                  <a:extLst>
                    <a:ext uri="{9D8B030D-6E8A-4147-A177-3AD203B41FA5}">
                      <a16:colId xmlns:a16="http://schemas.microsoft.com/office/drawing/2014/main" val="4110041197"/>
                    </a:ext>
                  </a:extLst>
                </a:gridCol>
                <a:gridCol w="807102">
                  <a:extLst>
                    <a:ext uri="{9D8B030D-6E8A-4147-A177-3AD203B41FA5}">
                      <a16:colId xmlns:a16="http://schemas.microsoft.com/office/drawing/2014/main" val="3674758151"/>
                    </a:ext>
                  </a:extLst>
                </a:gridCol>
                <a:gridCol w="807102">
                  <a:extLst>
                    <a:ext uri="{9D8B030D-6E8A-4147-A177-3AD203B41FA5}">
                      <a16:colId xmlns:a16="http://schemas.microsoft.com/office/drawing/2014/main" val="3591490324"/>
                    </a:ext>
                  </a:extLst>
                </a:gridCol>
                <a:gridCol w="807102">
                  <a:extLst>
                    <a:ext uri="{9D8B030D-6E8A-4147-A177-3AD203B41FA5}">
                      <a16:colId xmlns:a16="http://schemas.microsoft.com/office/drawing/2014/main" val="1149674282"/>
                    </a:ext>
                  </a:extLst>
                </a:gridCol>
                <a:gridCol w="807102">
                  <a:extLst>
                    <a:ext uri="{9D8B030D-6E8A-4147-A177-3AD203B41FA5}">
                      <a16:colId xmlns:a16="http://schemas.microsoft.com/office/drawing/2014/main" val="2370620611"/>
                    </a:ext>
                  </a:extLst>
                </a:gridCol>
                <a:gridCol w="654055">
                  <a:extLst>
                    <a:ext uri="{9D8B030D-6E8A-4147-A177-3AD203B41FA5}">
                      <a16:colId xmlns:a16="http://schemas.microsoft.com/office/drawing/2014/main" val="3389668329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497463132"/>
                    </a:ext>
                  </a:extLst>
                </a:gridCol>
                <a:gridCol w="1101045">
                  <a:extLst>
                    <a:ext uri="{9D8B030D-6E8A-4147-A177-3AD203B41FA5}">
                      <a16:colId xmlns:a16="http://schemas.microsoft.com/office/drawing/2014/main" val="3106140909"/>
                    </a:ext>
                  </a:extLst>
                </a:gridCol>
              </a:tblGrid>
              <a:tr h="645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МГФ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НСР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СДЖ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К-М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СКТ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В-К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манинка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303947"/>
                  </a:ext>
                </a:extLst>
              </a:tr>
              <a:tr h="645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могофин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631198"/>
                  </a:ext>
                </a:extLst>
              </a:tr>
              <a:tr h="645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Насурулай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082602"/>
                  </a:ext>
                </a:extLst>
              </a:tr>
              <a:tr h="645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Саджойа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341164"/>
                  </a:ext>
                </a:extLst>
              </a:tr>
              <a:tr h="8615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куру-манинка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713581"/>
                  </a:ext>
                </a:extLst>
              </a:tr>
              <a:tr h="645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Сокоторо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676622"/>
                  </a:ext>
                </a:extLst>
              </a:tr>
              <a:tr h="645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вурекаба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0000"/>
                          </a:solidFill>
                          <a:effectLst/>
                          <a:latin typeface="Doulos SIL" panose="0200050007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046571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/>
              <a:t>«Ядерные диалекты» – центральные и северо-западные.</a:t>
            </a:r>
          </a:p>
          <a:p>
            <a:r>
              <a:rPr lang="ru-RU" sz="3600" dirty="0"/>
              <a:t>«Периферийные диалекты» – куру-манинка и вурекаба-манинка.</a:t>
            </a:r>
          </a:p>
          <a:p>
            <a:r>
              <a:rPr lang="ru-RU" sz="3600" dirty="0"/>
              <a:t>Периферийные диалекты в большей мере подвержены влиянию манинка.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5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Значительное число предположительных заимствований в моколе из манден.</a:t>
            </a:r>
          </a:p>
          <a:p>
            <a:r>
              <a:rPr lang="ru-RU" dirty="0" smtClean="0"/>
              <a:t>Общие </a:t>
            </a:r>
            <a:r>
              <a:rPr lang="ru-RU" dirty="0" smtClean="0"/>
              <a:t>инновации моколе – ваи-коно в 100-словном списке: 7 или 8.</a:t>
            </a:r>
          </a:p>
          <a:p>
            <a:r>
              <a:rPr lang="ru-RU" dirty="0" smtClean="0"/>
              <a:t>5 случаев, которые могли бы считаться независимыми инновациями в </a:t>
            </a:r>
            <a:r>
              <a:rPr lang="ru-RU" dirty="0" smtClean="0"/>
              <a:t>ваи-коно (с важными оговорками).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8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лексические инновации </a:t>
            </a:r>
            <a:br>
              <a:rPr lang="ru-RU" dirty="0" smtClean="0"/>
            </a:br>
            <a:r>
              <a:rPr lang="ru-RU" dirty="0" smtClean="0"/>
              <a:t>моколе – ваи-коно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‘Живот</a:t>
            </a:r>
            <a:r>
              <a:rPr lang="ru-RU" dirty="0" smtClean="0"/>
              <a:t>’</a:t>
            </a:r>
            <a:r>
              <a:rPr lang="af-ZA" dirty="0" smtClean="0"/>
              <a:t> </a:t>
            </a:r>
            <a:r>
              <a:rPr lang="af-ZA" i="1" dirty="0" smtClean="0"/>
              <a:t>*bú 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коно</a:t>
            </a:r>
            <a:r>
              <a:rPr lang="ru-RU" dirty="0"/>
              <a:t>, ваи </a:t>
            </a:r>
            <a:r>
              <a:rPr lang="af-ZA" i="1" dirty="0"/>
              <a:t>bú,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могофин</a:t>
            </a:r>
            <a:r>
              <a:rPr lang="ru-RU" dirty="0"/>
              <a:t>, коранко, какабе </a:t>
            </a:r>
            <a:r>
              <a:rPr lang="af-ZA" i="1" dirty="0"/>
              <a:t>búu</a:t>
            </a:r>
            <a:r>
              <a:rPr lang="ru-RU" i="1" dirty="0"/>
              <a:t>, </a:t>
            </a:r>
            <a:r>
              <a:rPr lang="ru-RU" dirty="0"/>
              <a:t>леле </a:t>
            </a:r>
            <a:r>
              <a:rPr lang="af-ZA" i="1" dirty="0"/>
              <a:t>bú </a:t>
            </a:r>
            <a:endParaRPr lang="ru-RU" i="1" dirty="0" smtClean="0"/>
          </a:p>
          <a:p>
            <a:pPr marL="0" indent="0">
              <a:buNone/>
            </a:pPr>
            <a:r>
              <a:rPr lang="af-ZA" dirty="0" smtClean="0"/>
              <a:t>— </a:t>
            </a:r>
            <a:r>
              <a:rPr lang="ru-RU" dirty="0"/>
              <a:t>ср. манден </a:t>
            </a:r>
            <a:r>
              <a:rPr lang="af-ZA" i="1" dirty="0"/>
              <a:t>*xɔ́nɔ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Корень </a:t>
            </a:r>
            <a:r>
              <a:rPr lang="af-ZA" i="1" dirty="0" smtClean="0"/>
              <a:t>*bú </a:t>
            </a:r>
            <a:r>
              <a:rPr lang="ru-RU" dirty="0" smtClean="0"/>
              <a:t>в </a:t>
            </a:r>
            <a:r>
              <a:rPr lang="ru-RU" dirty="0"/>
              <a:t>других группах надёжно не </a:t>
            </a:r>
            <a:r>
              <a:rPr lang="ru-RU" dirty="0" smtClean="0"/>
              <a:t>представлен</a:t>
            </a:r>
            <a:r>
              <a:rPr lang="af-ZA" dirty="0" smtClean="0"/>
              <a:t>.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Корень </a:t>
            </a:r>
            <a:r>
              <a:rPr lang="af-ZA" i="1" dirty="0" smtClean="0"/>
              <a:t>*xɔ́nɔ - </a:t>
            </a:r>
            <a:r>
              <a:rPr lang="ru-RU" dirty="0" smtClean="0"/>
              <a:t>по-видимому</a:t>
            </a:r>
            <a:r>
              <a:rPr lang="ru-RU" dirty="0"/>
              <a:t>, инновация уровня пра-манден; форма </a:t>
            </a:r>
            <a:r>
              <a:rPr lang="af-ZA" i="1" dirty="0"/>
              <a:t>kɔ́nɛ̀ </a:t>
            </a:r>
            <a:r>
              <a:rPr lang="ru-RU" dirty="0"/>
              <a:t>в куру-манинка, одном из периферийных диалектов какабе, является, скорее всего, заимствованием из </a:t>
            </a:r>
            <a:r>
              <a:rPr lang="ru-RU" dirty="0" smtClean="0"/>
              <a:t>манинка.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6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‘Жечь</a:t>
            </a:r>
            <a:r>
              <a:rPr lang="ru-RU" dirty="0" smtClean="0"/>
              <a:t>’ </a:t>
            </a:r>
            <a:r>
              <a:rPr lang="af-ZA" i="1" dirty="0" smtClean="0"/>
              <a:t>*ɓḭ̀da̰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f-ZA" dirty="0" smtClean="0"/>
          </a:p>
          <a:p>
            <a:r>
              <a:rPr lang="ru-RU" dirty="0" smtClean="0"/>
              <a:t>коно </a:t>
            </a:r>
            <a:r>
              <a:rPr lang="af-ZA" i="1" dirty="0"/>
              <a:t>mína</a:t>
            </a:r>
            <a:r>
              <a:rPr lang="ru-RU" dirty="0"/>
              <a:t>, ваи </a:t>
            </a:r>
            <a:r>
              <a:rPr lang="af-ZA" i="1" dirty="0" smtClean="0"/>
              <a:t>bìndá,</a:t>
            </a:r>
          </a:p>
          <a:p>
            <a:r>
              <a:rPr lang="ru-RU" dirty="0" smtClean="0"/>
              <a:t>могофин </a:t>
            </a:r>
            <a:r>
              <a:rPr lang="af-ZA" i="1" dirty="0"/>
              <a:t>bìntán</a:t>
            </a:r>
            <a:r>
              <a:rPr lang="ru-RU" dirty="0"/>
              <a:t>, какабе </a:t>
            </a:r>
            <a:r>
              <a:rPr lang="af-ZA" i="1" dirty="0"/>
              <a:t>bìntán</a:t>
            </a:r>
            <a:r>
              <a:rPr lang="ru-RU" i="1" dirty="0"/>
              <a:t>, </a:t>
            </a:r>
            <a:r>
              <a:rPr lang="ru-RU" dirty="0"/>
              <a:t>коранко </a:t>
            </a:r>
            <a:r>
              <a:rPr lang="af-ZA" i="1" dirty="0"/>
              <a:t>mìndã</a:t>
            </a:r>
            <a:r>
              <a:rPr lang="ru-RU" dirty="0"/>
              <a:t>, леле </a:t>
            </a:r>
            <a:r>
              <a:rPr lang="af-ZA" i="1" dirty="0" smtClean="0"/>
              <a:t>mìnda,</a:t>
            </a:r>
          </a:p>
          <a:p>
            <a:pPr marL="0" indent="0">
              <a:buNone/>
            </a:pPr>
            <a:r>
              <a:rPr lang="af-ZA" dirty="0" smtClean="0"/>
              <a:t>— </a:t>
            </a:r>
            <a:r>
              <a:rPr lang="ru-RU" dirty="0"/>
              <a:t>ср. манден </a:t>
            </a:r>
            <a:r>
              <a:rPr lang="af-ZA" i="1" dirty="0"/>
              <a:t>jèni, jàni </a:t>
            </a:r>
            <a:r>
              <a:rPr lang="af-ZA" dirty="0"/>
              <a:t>(</a:t>
            </a:r>
            <a:r>
              <a:rPr lang="ru-RU" dirty="0"/>
              <a:t>по-видимому, инновация уровня пра-манден; форма </a:t>
            </a:r>
            <a:r>
              <a:rPr lang="af-ZA" i="1" dirty="0"/>
              <a:t>jàni </a:t>
            </a:r>
            <a:r>
              <a:rPr lang="ru-RU" dirty="0"/>
              <a:t>в куру-манинка</a:t>
            </a:r>
            <a:r>
              <a:rPr lang="af-ZA" dirty="0"/>
              <a:t> — </a:t>
            </a:r>
            <a:r>
              <a:rPr lang="ru-RU" dirty="0"/>
              <a:t>заимствование из манинка).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1079</Words>
  <Application>Microsoft Office PowerPoint</Application>
  <PresentationFormat>Grand écran</PresentationFormat>
  <Paragraphs>149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Doulos SIL</vt:lpstr>
      <vt:lpstr>Times New Roman</vt:lpstr>
      <vt:lpstr>Wingdings</vt:lpstr>
      <vt:lpstr>Thème Office</vt:lpstr>
      <vt:lpstr>     Анализ 100-словного списка базовой лексики  группы моколе</vt:lpstr>
      <vt:lpstr>Группа моколе, семья манде</vt:lpstr>
      <vt:lpstr>Положение моколе в западной ветви манде:</vt:lpstr>
      <vt:lpstr>Новые данные:  словарь какабе, словарь могофин</vt:lpstr>
      <vt:lpstr>Материалы по диалектологии какабе</vt:lpstr>
      <vt:lpstr>Диалектные группы какабе:</vt:lpstr>
      <vt:lpstr>Présentation PowerPoint</vt:lpstr>
      <vt:lpstr>Общие лексические инновации  моколе – ваи-коно</vt:lpstr>
      <vt:lpstr>‘Жечь’ *ɓḭ̀da̰</vt:lpstr>
      <vt:lpstr>‘Новый’ *kúda</vt:lpstr>
      <vt:lpstr>‘Зелёный’ *yà̰ba-kúda («свежий лист»)</vt:lpstr>
      <vt:lpstr>‘Головная вошь’ *ɲànga</vt:lpstr>
      <vt:lpstr>‘Дерево’ *kɔ̀ŋ</vt:lpstr>
      <vt:lpstr>‘Что?’ *fḛ́</vt:lpstr>
      <vt:lpstr>*kóló ‘большой’ (?)</vt:lpstr>
      <vt:lpstr>Независимые инновации в ваи-коно?</vt:lpstr>
      <vt:lpstr>‘Грудь (женская)’ *sùusuu</vt:lpstr>
      <vt:lpstr>‘Печень’ *fàla</vt:lpstr>
      <vt:lpstr>‘Звезда’ *tÒnbura-ka </vt:lpstr>
      <vt:lpstr>‘Все’ *gbÉ</vt:lpstr>
      <vt:lpstr>Итог по «инновациям ваи-коно»:</vt:lpstr>
      <vt:lpstr>Итог: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100-словного списка базовой лексики  группы моколе</dc:title>
  <dc:creator>Valentin Vydrin</dc:creator>
  <cp:lastModifiedBy>Valentin Vydrin</cp:lastModifiedBy>
  <cp:revision>22</cp:revision>
  <dcterms:created xsi:type="dcterms:W3CDTF">2016-03-23T17:26:43Z</dcterms:created>
  <dcterms:modified xsi:type="dcterms:W3CDTF">2016-03-24T16:40:58Z</dcterms:modified>
</cp:coreProperties>
</file>