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1356" y="21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D1EE2E4-7F5C-4CB3-8DF2-A1BD17E2C733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91854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B7104D32-6D46-4E94-B73A-FA046552D14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9067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17AB18-519F-4B73-BE1F-4FC8CD9563F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37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A8D76A-BFB8-4B91-8F35-13B48CFF477F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68367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7A8202-137E-4E29-A2D9-EE4FBD68942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534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BC8144-B2D8-47AA-AE20-F818B14481B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43261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E0A35D-53F5-4E4A-9A87-7E1157CA1F8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0645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1DE276-D94C-41CB-AB79-743E886DAC3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485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690662-C9F5-4652-A42D-42A51D72089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33980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CF07E1-7AE8-4B5C-82F2-6406BE5D3F3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8733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E62B05-8DBD-485F-9D0A-1434F998371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2902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17F40E-2F24-4331-8393-790305BEA4B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1152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86F7DF-B7E4-441A-8FA7-0F8C3743BE1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6249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70FE3AF-29A5-4AF5-A525-B9E427480950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hangingPunct="0">
        <a:tabLst/>
        <a:defRPr lang="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hangingPunct="0">
        <a:spcBef>
          <a:spcPts val="0"/>
        </a:spcBef>
        <a:spcAft>
          <a:spcPts val="1417"/>
        </a:spcAft>
        <a:tabLst/>
        <a:defRPr lang="x-none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60000"/>
            <a:ext cx="9071640" cy="2340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Особенности составления 110-словных списков Сводеша для ведийского и авестийского языков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2880000"/>
            <a:ext cx="9071640" cy="32738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x-none"/>
              <a:t>Трофимов А. А. Лаборатория востоковедения и компаративистики ШАГИ РАНХиГС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457200" lvl="0" indent="-228600">
              <a:buNone/>
            </a:pPr>
            <a:r>
              <a:rPr lang="ru-RU" sz="3200">
                <a:latin typeface="Starling Serif" pitchFamily="18"/>
                <a:ea typeface="Starling Serif" pitchFamily="18"/>
              </a:rPr>
              <a:t>Количество совпадений между праиранским и авестийским списком.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7988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22860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>
                <a:latin typeface="Starling Serif" pitchFamily="18"/>
                <a:ea typeface="Starling Serif" pitchFamily="18"/>
              </a:rPr>
              <a:t>Авестийский список практически тождествен праиранскому. Из всех заполненных слотов есть только одно значимое различие: для праиранского реконструируется 13 *naːx-u-na- / *naːx-a-na-; в авестийском же </a:t>
            </a:r>
            <a:r>
              <a:rPr lang="x-none">
                <a:latin typeface="Starling Serif Baltic" pitchFamily="18"/>
              </a:rPr>
              <a:t>srū-</a:t>
            </a:r>
            <a:r>
              <a:rPr lang="x-none">
                <a:latin typeface="Starling Serif" pitchFamily="18"/>
                <a:ea typeface="Starling Serif" pitchFamily="18"/>
              </a:rPr>
              <a:t>, с полисемией 'ноготь / рог'. Правда, в авестийском списке нет нескольких слов, соответственно, теоретически могло быть больше несовпадений.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latin typeface="Starling Serif" pitchFamily="18"/>
                <a:ea typeface="Starling Serif" pitchFamily="18"/>
              </a:rPr>
              <a:t>Количество, с одной стороны, специфически западных и восточных форм в праиранском списке, с другой – общих для всех подгрупп.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85791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sz="2200">
                <a:latin typeface="Starling Serif" pitchFamily="18"/>
                <a:ea typeface="Starling Serif" pitchFamily="18"/>
              </a:rPr>
              <a:t>Западные формы</a:t>
            </a:r>
          </a:p>
          <a:p>
            <a:pPr lvl="0">
              <a:buNone/>
            </a:pPr>
            <a:r>
              <a:rPr lang="ru-RU" sz="2200">
                <a:latin typeface="Starling Serif" pitchFamily="18"/>
                <a:ea typeface="Starling Serif" pitchFamily="18"/>
              </a:rPr>
              <a:t>4. Живот *</a:t>
            </a:r>
            <a:r>
              <a:rPr lang="en-US" sz="2200">
                <a:latin typeface="Starling Serif" pitchFamily="18"/>
                <a:ea typeface="Starling Serif" pitchFamily="18"/>
              </a:rPr>
              <a:t>škamb-?</a:t>
            </a:r>
          </a:p>
          <a:p>
            <a:pPr lvl="0">
              <a:buNone/>
            </a:pPr>
            <a:r>
              <a:rPr lang="en-US" sz="2200">
                <a:latin typeface="Starling Serif" pitchFamily="18"/>
                <a:ea typeface="Starling Serif" pitchFamily="18"/>
              </a:rPr>
              <a:t>29. </a:t>
            </a:r>
            <a:r>
              <a:rPr lang="ru-RU" sz="2200">
                <a:latin typeface="Starling Serif" pitchFamily="18"/>
                <a:ea typeface="Starling Serif" pitchFamily="18"/>
              </a:rPr>
              <a:t>Рыба *</a:t>
            </a:r>
            <a:r>
              <a:rPr lang="en-US" sz="2200">
                <a:latin typeface="Starling Serif" pitchFamily="18"/>
                <a:ea typeface="Starling Serif" pitchFamily="18"/>
              </a:rPr>
              <a:t>matsya- (</a:t>
            </a:r>
            <a:r>
              <a:rPr lang="ru-RU" sz="2200">
                <a:latin typeface="Starling Serif" pitchFamily="18"/>
                <a:ea typeface="Starling Serif" pitchFamily="18"/>
              </a:rPr>
              <a:t>имеет хорошую индоиранскую этимологию)</a:t>
            </a:r>
          </a:p>
          <a:p>
            <a:pPr lvl="0">
              <a:buNone/>
            </a:pPr>
            <a:r>
              <a:rPr lang="ru-RU" sz="2200">
                <a:latin typeface="Starling Serif" pitchFamily="18"/>
                <a:ea typeface="Starling Serif" pitchFamily="18"/>
              </a:rPr>
              <a:t>30 Летать *</a:t>
            </a:r>
            <a:r>
              <a:rPr lang="en-US" sz="2200">
                <a:latin typeface="Starling Serif" pitchFamily="18"/>
                <a:ea typeface="Starling Serif" pitchFamily="18"/>
              </a:rPr>
              <a:t>par-</a:t>
            </a:r>
          </a:p>
          <a:p>
            <a:pPr lvl="0">
              <a:buNone/>
            </a:pPr>
            <a:r>
              <a:rPr lang="en-US" sz="2200">
                <a:latin typeface="Starling Serif" pitchFamily="18"/>
                <a:ea typeface="Starling Serif" pitchFamily="18"/>
              </a:rPr>
              <a:t>36 </a:t>
            </a:r>
            <a:r>
              <a:rPr lang="ru-RU" sz="2200">
                <a:latin typeface="Starling Serif" pitchFamily="18"/>
                <a:ea typeface="Starling Serif" pitchFamily="18"/>
              </a:rPr>
              <a:t>Волосы *</a:t>
            </a:r>
            <a:r>
              <a:rPr lang="en-US" sz="2200">
                <a:latin typeface="Starling Serif" pitchFamily="18"/>
                <a:ea typeface="Starling Serif" pitchFamily="18"/>
              </a:rPr>
              <a:t>mawda-</a:t>
            </a:r>
          </a:p>
          <a:p>
            <a:pPr lvl="0">
              <a:buNone/>
            </a:pPr>
            <a:r>
              <a:rPr lang="en-US" sz="2200">
                <a:latin typeface="Starling Serif" pitchFamily="18"/>
                <a:ea typeface="Starling Serif" pitchFamily="18"/>
              </a:rPr>
              <a:t>52. </a:t>
            </a:r>
            <a:r>
              <a:rPr lang="ru-RU" sz="2200">
                <a:latin typeface="Starling Serif" pitchFamily="18"/>
                <a:ea typeface="Starling Serif" pitchFamily="18"/>
              </a:rPr>
              <a:t>Убивать *</a:t>
            </a:r>
            <a:r>
              <a:rPr lang="en-US" sz="2200">
                <a:latin typeface="Starling Serif" pitchFamily="18"/>
                <a:ea typeface="Starling Serif" pitchFamily="18"/>
              </a:rPr>
              <a:t>kawš-</a:t>
            </a:r>
          </a:p>
          <a:p>
            <a:pPr lvl="0">
              <a:buNone/>
            </a:pPr>
            <a:r>
              <a:rPr lang="en-US" sz="2200">
                <a:latin typeface="Starling Serif" pitchFamily="18"/>
                <a:ea typeface="Starling Serif" pitchFamily="18"/>
              </a:rPr>
              <a:t>55. </a:t>
            </a:r>
            <a:r>
              <a:rPr lang="ru-RU" sz="2200">
                <a:latin typeface="Starling Serif" pitchFamily="18"/>
                <a:ea typeface="Starling Serif" pitchFamily="18"/>
              </a:rPr>
              <a:t>Гора *</a:t>
            </a:r>
            <a:r>
              <a:rPr lang="en-US" sz="2200">
                <a:latin typeface="Starling Serif" pitchFamily="18"/>
                <a:ea typeface="Starling Serif" pitchFamily="18"/>
              </a:rPr>
              <a:t>kawpa- / *kaufa-</a:t>
            </a:r>
          </a:p>
          <a:p>
            <a:pPr lvl="0">
              <a:buNone/>
            </a:pPr>
            <a:r>
              <a:rPr lang="en-US" sz="2200">
                <a:latin typeface="Starling Serif" pitchFamily="18"/>
                <a:ea typeface="Starling Serif" pitchFamily="18"/>
              </a:rPr>
              <a:t>56. </a:t>
            </a:r>
            <a:r>
              <a:rPr lang="ru-RU" sz="2200">
                <a:latin typeface="Starling Serif" pitchFamily="18"/>
                <a:ea typeface="Starling Serif" pitchFamily="18"/>
              </a:rPr>
              <a:t>Рот *</a:t>
            </a:r>
            <a:r>
              <a:rPr lang="en-US" sz="2200">
                <a:latin typeface="Starling Serif" pitchFamily="18"/>
                <a:ea typeface="Starling Serif" pitchFamily="18"/>
              </a:rPr>
              <a:t>ʒafan-</a:t>
            </a:r>
          </a:p>
          <a:p>
            <a:pPr lvl="0">
              <a:buNone/>
            </a:pPr>
            <a:r>
              <a:rPr lang="en-US" sz="2200">
                <a:latin typeface="Starling Serif" pitchFamily="18"/>
                <a:ea typeface="Starling Serif" pitchFamily="18"/>
              </a:rPr>
              <a:t>71. </a:t>
            </a:r>
            <a:r>
              <a:rPr lang="ru-RU" sz="2200">
                <a:latin typeface="Starling Serif" pitchFamily="18"/>
                <a:ea typeface="Starling Serif" pitchFamily="18"/>
              </a:rPr>
              <a:t>Говорить *</a:t>
            </a:r>
            <a:r>
              <a:rPr lang="en-US" sz="2200">
                <a:latin typeface="Starling Serif" pitchFamily="18"/>
                <a:ea typeface="Starling Serif" pitchFamily="18"/>
              </a:rPr>
              <a:t>gaub-</a:t>
            </a:r>
          </a:p>
          <a:p>
            <a:pPr lvl="0">
              <a:buNone/>
            </a:pPr>
            <a:r>
              <a:rPr lang="en-US" sz="2200">
                <a:latin typeface="Starling Serif" pitchFamily="18"/>
                <a:ea typeface="Starling Serif" pitchFamily="18"/>
              </a:rPr>
              <a:t>90. </a:t>
            </a:r>
            <a:r>
              <a:rPr lang="ru-RU" sz="2200">
                <a:latin typeface="Starling Serif" pitchFamily="18"/>
                <a:ea typeface="Starling Serif" pitchFamily="18"/>
              </a:rPr>
              <a:t>Дерево *</a:t>
            </a:r>
            <a:r>
              <a:rPr lang="en-US" sz="2200">
                <a:latin typeface="Starling Serif" pitchFamily="18"/>
                <a:ea typeface="Starling Serif" pitchFamily="18"/>
              </a:rPr>
              <a:t>d</a:t>
            </a:r>
            <a:r>
              <a:rPr lang="en-US" sz="2200">
                <a:latin typeface="Starling Serif Baltic" pitchFamily="18"/>
              </a:rPr>
              <a:t>ā</a:t>
            </a:r>
            <a:r>
              <a:rPr lang="en-US" sz="2200">
                <a:latin typeface="Starling Serif" pitchFamily="18"/>
                <a:ea typeface="Starling Serif" pitchFamily="18"/>
              </a:rPr>
              <a:t>ru- (</a:t>
            </a:r>
            <a:r>
              <a:rPr lang="ru-RU" sz="2200">
                <a:latin typeface="Starling Serif" pitchFamily="18"/>
                <a:ea typeface="Starling Serif" pitchFamily="18"/>
              </a:rPr>
              <a:t>имеет хорошую индоиранскую этимологию)</a:t>
            </a:r>
          </a:p>
          <a:p>
            <a:pPr lvl="0">
              <a:buNone/>
            </a:pPr>
            <a:r>
              <a:rPr lang="ru-RU" sz="2200">
                <a:latin typeface="Starling Serif" pitchFamily="18"/>
                <a:ea typeface="Starling Serif" pitchFamily="18"/>
              </a:rPr>
              <a:t>106. Змея </a:t>
            </a:r>
            <a:r>
              <a:rPr lang="ru-RU" sz="2400">
                <a:latin typeface="Starling Serif" pitchFamily="18"/>
                <a:ea typeface="Starling Serif" pitchFamily="18"/>
              </a:rPr>
              <a:t>*</a:t>
            </a:r>
            <a:r>
              <a:rPr lang="en-US" sz="2400">
                <a:latin typeface="Starling Serif" pitchFamily="18"/>
                <a:ea typeface="Starling Serif" pitchFamily="18"/>
              </a:rPr>
              <a:t>m</a:t>
            </a:r>
            <a:r>
              <a:rPr lang="en-US" sz="2400">
                <a:latin typeface="Starling Serif Baltic" pitchFamily="18"/>
              </a:rPr>
              <a:t>ā</a:t>
            </a:r>
            <a:r>
              <a:rPr lang="en-US" sz="2400">
                <a:latin typeface="Starling Serif" pitchFamily="18"/>
                <a:ea typeface="Starling Serif" pitchFamily="18"/>
              </a:rPr>
              <a:t>ra-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2600">
                <a:latin typeface="Starling Serif" pitchFamily="18"/>
              </a:rPr>
              <a:t>Специфически восточные формы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2851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sz="2600">
                <a:latin typeface="Starling Serif" pitchFamily="18"/>
                <a:ea typeface="Starling Serif" pitchFamily="18"/>
              </a:rPr>
              <a:t>12. Жечь *</a:t>
            </a:r>
            <a:r>
              <a:rPr lang="el-GR" sz="2600">
                <a:latin typeface="Starling Serif" pitchFamily="18"/>
                <a:ea typeface="Starling Serif" pitchFamily="18"/>
              </a:rPr>
              <a:t>θ</a:t>
            </a:r>
            <a:r>
              <a:rPr lang="en-US" sz="2600">
                <a:latin typeface="Starling Serif" pitchFamily="18"/>
                <a:ea typeface="Starling Serif" pitchFamily="18"/>
              </a:rPr>
              <a:t>aw- (</a:t>
            </a:r>
            <a:r>
              <a:rPr lang="ru-RU" sz="2600">
                <a:latin typeface="Starling Serif" pitchFamily="18"/>
                <a:ea typeface="Starling Serif" pitchFamily="18"/>
              </a:rPr>
              <a:t>из *</a:t>
            </a:r>
            <a:r>
              <a:rPr lang="en-US" sz="2600">
                <a:latin typeface="Starling Serif" pitchFamily="18"/>
                <a:ea typeface="Starling Serif" pitchFamily="18"/>
              </a:rPr>
              <a:t>tafya-??)</a:t>
            </a:r>
          </a:p>
          <a:p>
            <a:pPr lvl="0">
              <a:buNone/>
            </a:pPr>
            <a:r>
              <a:rPr lang="en-US" sz="2600">
                <a:latin typeface="Starling Serif" pitchFamily="18"/>
                <a:ea typeface="Starling Serif" pitchFamily="18"/>
              </a:rPr>
              <a:t>18. </a:t>
            </a:r>
            <a:r>
              <a:rPr lang="ru-RU" sz="2600">
                <a:latin typeface="Starling Serif" pitchFamily="18"/>
                <a:ea typeface="Starling Serif" pitchFamily="18"/>
              </a:rPr>
              <a:t>Собака *</a:t>
            </a:r>
            <a:r>
              <a:rPr lang="en-US" sz="2600">
                <a:latin typeface="Starling Serif" pitchFamily="18"/>
                <a:ea typeface="Starling Serif" pitchFamily="18"/>
              </a:rPr>
              <a:t>kuta- / *kuti-</a:t>
            </a:r>
          </a:p>
          <a:p>
            <a:pPr lvl="0">
              <a:buNone/>
            </a:pPr>
            <a:r>
              <a:rPr lang="en-US" sz="2600">
                <a:latin typeface="Starling Serif" pitchFamily="18"/>
                <a:ea typeface="Starling Serif" pitchFamily="18"/>
              </a:rPr>
              <a:t>29. </a:t>
            </a:r>
            <a:r>
              <a:rPr lang="ru-RU" sz="2600">
                <a:latin typeface="Starling Serif" pitchFamily="18"/>
                <a:ea typeface="Starling Serif" pitchFamily="18"/>
              </a:rPr>
              <a:t>Рыба *</a:t>
            </a:r>
            <a:r>
              <a:rPr lang="en-US" sz="2600">
                <a:latin typeface="Starling Serif" pitchFamily="18"/>
                <a:ea typeface="Starling Serif" pitchFamily="18"/>
              </a:rPr>
              <a:t>kafa-</a:t>
            </a:r>
          </a:p>
          <a:p>
            <a:pPr lvl="0">
              <a:buNone/>
            </a:pPr>
            <a:r>
              <a:rPr lang="en-US" sz="2600">
                <a:latin typeface="Starling Serif" pitchFamily="18"/>
                <a:ea typeface="Starling Serif" pitchFamily="18"/>
              </a:rPr>
              <a:t>30. </a:t>
            </a:r>
            <a:r>
              <a:rPr lang="ru-RU" sz="2600">
                <a:latin typeface="Starling Serif" pitchFamily="18"/>
                <a:ea typeface="Starling Serif" pitchFamily="18"/>
              </a:rPr>
              <a:t>Летать *-</a:t>
            </a:r>
            <a:r>
              <a:rPr lang="en-US" sz="2600">
                <a:latin typeface="Starling Serif" pitchFamily="18"/>
                <a:ea typeface="Starling Serif" pitchFamily="18"/>
              </a:rPr>
              <a:t>waʒ- (</a:t>
            </a:r>
            <a:r>
              <a:rPr lang="ru-RU" sz="2600">
                <a:latin typeface="Starling Serif" pitchFamily="18"/>
                <a:ea typeface="Starling Serif" pitchFamily="18"/>
              </a:rPr>
              <a:t>в разных языках с разными префиксами)</a:t>
            </a:r>
          </a:p>
          <a:p>
            <a:pPr lvl="0">
              <a:buNone/>
            </a:pPr>
            <a:r>
              <a:rPr lang="ru-RU" sz="2600">
                <a:latin typeface="Starling Serif" pitchFamily="18"/>
                <a:ea typeface="Starling Serif" pitchFamily="18"/>
              </a:rPr>
              <a:t>36. Волосы *</a:t>
            </a:r>
            <a:r>
              <a:rPr lang="en-US" sz="2600">
                <a:latin typeface="Starling Serif" pitchFamily="18"/>
                <a:ea typeface="Starling Serif" pitchFamily="18"/>
              </a:rPr>
              <a:t>gawna- / *drawaka-</a:t>
            </a:r>
          </a:p>
          <a:p>
            <a:pPr lvl="0">
              <a:buNone/>
            </a:pPr>
            <a:r>
              <a:rPr lang="en-US" sz="2600">
                <a:latin typeface="Starling Serif" pitchFamily="18"/>
                <a:ea typeface="Starling Serif" pitchFamily="18"/>
              </a:rPr>
              <a:t>81. </a:t>
            </a:r>
            <a:r>
              <a:rPr lang="ru-RU" sz="2600">
                <a:latin typeface="Starling Serif" pitchFamily="18"/>
                <a:ea typeface="Starling Serif" pitchFamily="18"/>
              </a:rPr>
              <a:t>Камень *</a:t>
            </a:r>
            <a:r>
              <a:rPr lang="en-US" sz="2600">
                <a:latin typeface="Starling Serif" pitchFamily="18"/>
                <a:ea typeface="Starling Serif" pitchFamily="18"/>
              </a:rPr>
              <a:t>gari- (</a:t>
            </a:r>
            <a:r>
              <a:rPr lang="ru-RU" sz="2600">
                <a:latin typeface="Starling Serif" pitchFamily="18"/>
                <a:ea typeface="Starling Serif" pitchFamily="18"/>
              </a:rPr>
              <a:t>изначально ‘гора’)</a:t>
            </a:r>
          </a:p>
          <a:p>
            <a:pPr lvl="0">
              <a:buNone/>
            </a:pPr>
            <a:r>
              <a:rPr lang="ru-RU" sz="2600">
                <a:latin typeface="Starling Serif" pitchFamily="18"/>
                <a:ea typeface="Starling Serif" pitchFamily="18"/>
              </a:rPr>
              <a:t>90. Дерево *</a:t>
            </a:r>
            <a:r>
              <a:rPr lang="en-US" sz="2600">
                <a:latin typeface="Starling Serif" pitchFamily="18"/>
                <a:ea typeface="Starling Serif" pitchFamily="18"/>
              </a:rPr>
              <a:t>wana- (</a:t>
            </a:r>
            <a:r>
              <a:rPr lang="ru-RU" sz="2600">
                <a:latin typeface="Starling Serif" pitchFamily="18"/>
                <a:ea typeface="Starling Serif" pitchFamily="18"/>
              </a:rPr>
              <a:t>имеет индоиранскую этимологию)</a:t>
            </a:r>
          </a:p>
          <a:p>
            <a:pPr lvl="0">
              <a:buNone/>
            </a:pPr>
            <a:r>
              <a:rPr lang="ru-RU" sz="2600">
                <a:latin typeface="Starling Serif" pitchFamily="18"/>
                <a:ea typeface="Starling Serif" pitchFamily="18"/>
              </a:rPr>
              <a:t>106. Змея *</a:t>
            </a:r>
            <a:r>
              <a:rPr lang="en-US" sz="2600">
                <a:latin typeface="Starling Serif" pitchFamily="18"/>
                <a:ea typeface="Starling Serif" pitchFamily="18"/>
              </a:rPr>
              <a:t>dwag- ? (</a:t>
            </a:r>
            <a:r>
              <a:rPr lang="ru-RU" sz="2600">
                <a:latin typeface="Starling Serif" pitchFamily="18"/>
                <a:ea typeface="Starling Serif" pitchFamily="18"/>
              </a:rPr>
              <a:t>точная реконструкция затруднительна)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>
                <a:latin typeface="Starling Serif" pitchFamily="18"/>
              </a:rPr>
              <a:t>Авестийский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4279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latin typeface="Starling Serif" pitchFamily="18"/>
                <a:ea typeface="Starling Serif" pitchFamily="18"/>
              </a:rPr>
              <a:t>Авестийский совпадает со специфически западной и восточной формой по одному разу, причем речь идет о тех словах, которые имеют индоиранскую этимологию.</a:t>
            </a: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latin typeface="Starling Serif" pitchFamily="18"/>
                <a:ea typeface="Starling Serif" pitchFamily="18"/>
              </a:rPr>
              <a:t>29. Рыба *matsya- = авест. masiia- (западные)</a:t>
            </a: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endParaRPr lang="x-none" sz="2200">
              <a:latin typeface="Starling Serif" pitchFamily="18"/>
              <a:ea typeface="Starling Serif" pitchFamily="18"/>
            </a:endParaRP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latin typeface="Starling Serif" pitchFamily="18"/>
                <a:ea typeface="Starling Serif" pitchFamily="18"/>
              </a:rPr>
              <a:t>90. Дерево *</a:t>
            </a:r>
            <a:r>
              <a:rPr lang="en-US" sz="2400">
                <a:latin typeface="Starling Serif" pitchFamily="18"/>
                <a:ea typeface="Starling Serif" pitchFamily="18"/>
              </a:rPr>
              <a:t>wana-</a:t>
            </a:r>
            <a:r>
              <a:rPr lang="x-none" sz="2400">
                <a:latin typeface="Starling Serif" pitchFamily="18"/>
                <a:ea typeface="Starling Serif" pitchFamily="18"/>
              </a:rPr>
              <a:t> = авест. vanā- (восточные)</a:t>
            </a: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latin typeface="Starling Serif" pitchFamily="18"/>
                <a:ea typeface="Starling Serif" pitchFamily="18"/>
              </a:rPr>
              <a:t>Соответственно, о возможности говорить что-то про авестийский на основании сравнения с этими двумя списками невозможно.</a:t>
            </a: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endParaRPr lang="x-none" sz="2200">
              <a:latin typeface="Starling Serif" pitchFamily="18"/>
              <a:ea typeface="Starling Serif" pitchFamily="18"/>
            </a:endParaRP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endParaRPr lang="x-none" sz="2400">
              <a:latin typeface="Starling Serif" pitchFamily="18"/>
              <a:ea typeface="Starling Serif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latin typeface="Starling Serif" pitchFamily="18"/>
                <a:ea typeface="Starling Serif" pitchFamily="18"/>
              </a:rPr>
              <a:t>Количество совпадений между формами парачи и ормури и специфически западными и восточными формами в праиранском списке.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29. Рыба *matsya- = парачи mhˈasoː {mʽásō} (западные)</a:t>
            </a: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endParaRPr lang="x-none" sz="2400">
              <a:solidFill>
                <a:srgbClr val="000000"/>
              </a:solidFill>
              <a:latin typeface="Starling Serif" pitchFamily="18"/>
              <a:ea typeface="Starling Serif" pitchFamily="18"/>
            </a:endParaRP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12. Жечь *</a:t>
            </a:r>
            <a:r>
              <a:rPr lang="en-US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θaw</a:t>
            </a: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- = парачи theːw- {tʽēw-}</a:t>
            </a: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30. Летать *-</a:t>
            </a:r>
            <a:r>
              <a:rPr lang="en-US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wa</a:t>
            </a: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ʒ- = парачи råz- &lt; *fra-waʒ-</a:t>
            </a: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36. Волосы *</a:t>
            </a:r>
            <a:r>
              <a:rPr lang="en-US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gawna</a:t>
            </a: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- *</a:t>
            </a:r>
            <a:r>
              <a:rPr lang="en-US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drawaka</a:t>
            </a: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- = парачи giːnˈoː {ginṓ} + парачи doːš {dōš} + ормури drī</a:t>
            </a: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81. Камень *</a:t>
            </a:r>
            <a:r>
              <a:rPr lang="en-US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gari</a:t>
            </a: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- (изначально ‘гора’) = парачи giːr {gīr}</a:t>
            </a:r>
          </a:p>
          <a:p>
            <a:pPr marL="0" lvl="0" indent="0">
              <a:lnSpc>
                <a:spcPct val="108000"/>
              </a:lnSpc>
              <a:spcAft>
                <a:spcPts val="799"/>
              </a:spcAft>
              <a:buNone/>
            </a:pPr>
            <a:r>
              <a:rPr lang="x-none" sz="2400">
                <a:solidFill>
                  <a:srgbClr val="000000"/>
                </a:solidFill>
                <a:latin typeface="Starling Serif" pitchFamily="18"/>
                <a:ea typeface="Starling Serif" pitchFamily="18"/>
              </a:rPr>
              <a:t>Можно видеть, что парачи и ормури с большой вероятностью не являются западноиранскими языками.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436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Особенности составления 110-словных списков Сводеша для ведийского и авестийского языков</vt:lpstr>
      <vt:lpstr>Количество совпадений между праиранским и авестийским списком.</vt:lpstr>
      <vt:lpstr>Количество, с одной стороны, специфически западных и восточных форм в праиранском списке, с другой – общих для всех подгрупп.</vt:lpstr>
      <vt:lpstr>Специфически восточные формы</vt:lpstr>
      <vt:lpstr>Авестийский</vt:lpstr>
      <vt:lpstr>Количество совпадений между формами парачи и ормури и специфически западными и восточными формами в праиранском списке.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составления 110-словных списков Сводеша для ведийского и авестийского языков</dc:title>
  <dc:creator>George</dc:creator>
  <cp:lastModifiedBy>George</cp:lastModifiedBy>
  <cp:revision>5</cp:revision>
  <dcterms:created xsi:type="dcterms:W3CDTF">2009-04-16T11:32:32Z</dcterms:created>
  <dcterms:modified xsi:type="dcterms:W3CDTF">2018-04-01T13:33:52Z</dcterms:modified>
</cp:coreProperties>
</file>