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74" r:id="rId10"/>
    <p:sldId id="277" r:id="rId11"/>
    <p:sldId id="261" r:id="rId12"/>
    <p:sldId id="262" r:id="rId13"/>
    <p:sldId id="268" r:id="rId14"/>
    <p:sldId id="275" r:id="rId15"/>
    <p:sldId id="276" r:id="rId16"/>
    <p:sldId id="270" r:id="rId17"/>
    <p:sldId id="271" r:id="rId18"/>
    <p:sldId id="272" r:id="rId19"/>
    <p:sldId id="280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D53B8E-BB33-4C22-9C6D-211EFFE04112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7E4E72-BE8C-4FF3-9DDB-378D1C7E2E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twblg.dict.edu.tw/holodict_new/default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280920" cy="2160240"/>
          </a:xfrm>
        </p:spPr>
        <p:txBody>
          <a:bodyPr/>
          <a:lstStyle/>
          <a:p>
            <a:r>
              <a:rPr lang="ru-RU" sz="4000" dirty="0"/>
              <a:t>Генетическая классификация диалектов группы </a:t>
            </a:r>
            <a:r>
              <a:rPr lang="ru-RU" sz="4000" dirty="0" err="1"/>
              <a:t>Минь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232848" cy="3482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XV Чтения памяти С.А. Старостина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Лоренц Марина ИЛ РГГУ</a:t>
            </a:r>
          </a:p>
        </p:txBody>
      </p:sp>
    </p:spTree>
    <p:extLst>
      <p:ext uri="{BB962C8B-B14F-4D97-AF65-F5344CB8AC3E}">
        <p14:creationId xmlns:p14="http://schemas.microsoft.com/office/powerpoint/2010/main" val="86696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6F55A-F082-4DC3-980E-6EEC4D40C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Соотношение между диалектами на севере Фуцзяни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D0756BF9-376C-42E1-8301-A67ED3492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916832"/>
            <a:ext cx="8367104" cy="464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9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628800"/>
          </a:xfrm>
        </p:spPr>
        <p:txBody>
          <a:bodyPr/>
          <a:lstStyle/>
          <a:p>
            <a:r>
              <a:rPr lang="ru-RU" sz="2800" dirty="0"/>
              <a:t>Сопоставление  </a:t>
            </a:r>
            <a:r>
              <a:rPr lang="ru-RU" sz="2800" dirty="0" err="1"/>
              <a:t>миньдунских</a:t>
            </a:r>
            <a:r>
              <a:rPr lang="ru-RU" sz="2800" dirty="0"/>
              <a:t> лексических маркеров с лексикой диалекта </a:t>
            </a:r>
            <a:r>
              <a:rPr lang="ru-RU" sz="2800" dirty="0" err="1"/>
              <a:t>Путянь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42887"/>
              </p:ext>
            </p:extLst>
          </p:nvPr>
        </p:nvGraphicFramePr>
        <p:xfrm>
          <a:off x="827584" y="1916831"/>
          <a:ext cx="7560841" cy="2880320"/>
        </p:xfrm>
        <a:graphic>
          <a:graphicData uri="http://schemas.openxmlformats.org/drawingml/2006/table">
            <a:tbl>
              <a:tblPr firstRow="1" firstCol="1" bandRow="1"/>
              <a:tblGrid>
                <a:gridCol w="2639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Putian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Mindong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собака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kau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狗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   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r>
                        <a:rPr lang="en-US" sz="2000" baseline="30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h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eiŋ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 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犬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знать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tsai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-hiau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知曉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pɛt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八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маленький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ɬek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細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  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nouŋ</a:t>
                      </a: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嫩</a:t>
                      </a: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1484784"/>
          </a:xfrm>
        </p:spPr>
        <p:txBody>
          <a:bodyPr/>
          <a:lstStyle/>
          <a:p>
            <a:r>
              <a:rPr lang="ru-RU" sz="2400" dirty="0"/>
              <a:t>Сопоставление </a:t>
            </a:r>
            <a:r>
              <a:rPr lang="ru-RU" sz="2400" dirty="0" err="1"/>
              <a:t>миньнаньских</a:t>
            </a:r>
            <a:r>
              <a:rPr lang="ru-RU" sz="2400" dirty="0"/>
              <a:t> лексических маркеров с лексикой диалекта </a:t>
            </a:r>
            <a:r>
              <a:rPr lang="ru-RU" sz="2400" dirty="0" err="1"/>
              <a:t>Путянь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496195"/>
              </p:ext>
            </p:extLst>
          </p:nvPr>
        </p:nvGraphicFramePr>
        <p:xfrm>
          <a:off x="1043608" y="1772816"/>
          <a:ext cx="7056785" cy="3960439"/>
        </p:xfrm>
        <a:graphic>
          <a:graphicData uri="http://schemas.openxmlformats.org/drawingml/2006/table">
            <a:tbl>
              <a:tblPr firstRow="1" firstCol="1" bandRow="1"/>
              <a:tblGrid>
                <a:gridCol w="2215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Putian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Minnan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знать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tsai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-hiau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知曉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tsai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1-6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ã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知影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все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tou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都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     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loŋ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攏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}/ 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tsoŋ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縂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мы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kua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-muai</a:t>
                      </a:r>
                      <a:r>
                        <a:rPr lang="en-US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52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我們</a:t>
                      </a: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uaŋ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阮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  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мясо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œ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肉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baʔ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 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肉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   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давать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kek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乞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kaŋ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共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}/ (t)hᴐ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互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пить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ie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ŋ</a:t>
                      </a:r>
                      <a:r>
                        <a:rPr lang="ru-RU" sz="2000" baseline="-25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飲</a:t>
                      </a:r>
                      <a:r>
                        <a:rPr lang="ru-RU" sz="2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lim</a:t>
                      </a:r>
                      <a:r>
                        <a:rPr lang="ru-RU" sz="2000" baseline="-25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{</a:t>
                      </a:r>
                      <a:r>
                        <a:rPr lang="zh-CN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啉</a:t>
                      </a: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}</a:t>
                      </a:r>
                      <a:endParaRPr lang="ru-RU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0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та\Магистратура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453" y="0"/>
            <a:ext cx="77078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4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DD280-EBF6-48D0-B9EB-B09AE7E6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F5897"/>
                </a:solidFill>
              </a:rPr>
              <a:t>Сопоставление </a:t>
            </a:r>
            <a:r>
              <a:rPr lang="ru-RU" sz="2400" dirty="0" err="1">
                <a:solidFill>
                  <a:srgbClr val="2F5897"/>
                </a:solidFill>
              </a:rPr>
              <a:t>миньнаньских</a:t>
            </a:r>
            <a:r>
              <a:rPr lang="ru-RU" sz="2400" dirty="0">
                <a:solidFill>
                  <a:srgbClr val="2F5897"/>
                </a:solidFill>
              </a:rPr>
              <a:t> лексических маркеров с лексикой диалектов </a:t>
            </a:r>
            <a:r>
              <a:rPr lang="ru-RU" sz="2400" dirty="0" err="1">
                <a:solidFill>
                  <a:srgbClr val="2F5897"/>
                </a:solidFill>
              </a:rPr>
              <a:t>Датянь</a:t>
            </a:r>
            <a:r>
              <a:rPr lang="ru-RU" sz="2400" dirty="0">
                <a:solidFill>
                  <a:srgbClr val="2F5897"/>
                </a:solidFill>
              </a:rPr>
              <a:t> и Юси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CC13AB3-00CD-496D-B149-140B792BB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777811"/>
              </p:ext>
            </p:extLst>
          </p:nvPr>
        </p:nvGraphicFramePr>
        <p:xfrm>
          <a:off x="1043608" y="2060848"/>
          <a:ext cx="6840760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1709833">
                  <a:extLst>
                    <a:ext uri="{9D8B030D-6E8A-4147-A177-3AD203B41FA5}">
                      <a16:colId xmlns:a16="http://schemas.microsoft.com/office/drawing/2014/main" val="3626336316"/>
                    </a:ext>
                  </a:extLst>
                </a:gridCol>
                <a:gridCol w="1709833">
                  <a:extLst>
                    <a:ext uri="{9D8B030D-6E8A-4147-A177-3AD203B41FA5}">
                      <a16:colId xmlns:a16="http://schemas.microsoft.com/office/drawing/2014/main" val="1820950662"/>
                    </a:ext>
                  </a:extLst>
                </a:gridCol>
                <a:gridCol w="1710547">
                  <a:extLst>
                    <a:ext uri="{9D8B030D-6E8A-4147-A177-3AD203B41FA5}">
                      <a16:colId xmlns:a16="http://schemas.microsoft.com/office/drawing/2014/main" val="2584888463"/>
                    </a:ext>
                  </a:extLst>
                </a:gridCol>
                <a:gridCol w="1710547">
                  <a:extLst>
                    <a:ext uri="{9D8B030D-6E8A-4147-A177-3AD203B41FA5}">
                      <a16:colId xmlns:a16="http://schemas.microsoft.com/office/drawing/2014/main" val="2796587104"/>
                    </a:ext>
                  </a:extLst>
                </a:gridCol>
              </a:tblGrid>
              <a:tr h="492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Minnan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atian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ouxi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42575"/>
                  </a:ext>
                </a:extLst>
              </a:tr>
              <a:tr h="639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Все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</a:t>
                      </a:r>
                      <a:r>
                        <a:rPr lang="ru-RU" sz="1800" dirty="0" err="1">
                          <a:effectLst/>
                          <a:latin typeface="Starling Serif" panose="02040502050505030304" pitchFamily="18" charset="0"/>
                          <a:ea typeface="Starling Serif" panose="02040502050505030304" pitchFamily="18" charset="0"/>
                        </a:rPr>
                        <a:t>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] </a:t>
                      </a:r>
                      <a:r>
                        <a:rPr lang="ru-RU" sz="1800" dirty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и [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cuŋ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] </a:t>
                      </a:r>
                      <a:r>
                        <a:rPr lang="ru-RU" sz="1800" dirty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052857"/>
                  </a:ext>
                </a:extLst>
              </a:tr>
              <a:tr h="492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Мясо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[baʔ] </a:t>
                      </a:r>
                      <a:r>
                        <a:rPr lang="ru-RU" sz="180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肉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jioʔ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肉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56970"/>
                  </a:ext>
                </a:extLst>
              </a:tr>
              <a:tr h="639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Давать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</a:t>
                      </a:r>
                      <a:r>
                        <a:rPr lang="ru-RU" sz="1800" dirty="0" err="1">
                          <a:effectLst/>
                          <a:latin typeface="Starling Serif" panose="02040502050505030304" pitchFamily="18" charset="0"/>
                          <a:ea typeface="Starling Serif" panose="02040502050505030304" pitchFamily="18" charset="0"/>
                        </a:rPr>
                        <a:t>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]  </a:t>
                      </a:r>
                      <a:r>
                        <a:rPr lang="ru-RU" sz="1800" dirty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/ [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gāh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] </a:t>
                      </a:r>
                      <a:r>
                        <a:rPr lang="ru-RU" sz="1800" dirty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互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乞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ia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乞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965970"/>
                  </a:ext>
                </a:extLst>
              </a:tr>
              <a:tr h="488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lim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] </a:t>
                      </a:r>
                      <a:r>
                        <a:rPr lang="ru-RU" sz="180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啉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tsiaʔ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食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57292"/>
                  </a:ext>
                </a:extLst>
              </a:tr>
              <a:tr h="488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Сказать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[dâm] </a:t>
                      </a:r>
                      <a:r>
                        <a:rPr lang="ru-RU" sz="180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kŋ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-ua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講話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ŋ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-ua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講話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7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FA7DE-F4C7-40B3-AD7F-54B12DB5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F5897"/>
                </a:solidFill>
              </a:rPr>
              <a:t>Сопоставление </a:t>
            </a:r>
            <a:r>
              <a:rPr lang="ru-RU" sz="2400" dirty="0" err="1">
                <a:solidFill>
                  <a:srgbClr val="2F5897"/>
                </a:solidFill>
              </a:rPr>
              <a:t>миньдунских</a:t>
            </a:r>
            <a:r>
              <a:rPr lang="ru-RU" sz="2400" dirty="0">
                <a:solidFill>
                  <a:srgbClr val="2F5897"/>
                </a:solidFill>
              </a:rPr>
              <a:t> лексических маркеров с лексикой диалектов </a:t>
            </a:r>
            <a:r>
              <a:rPr lang="ru-RU" sz="2400" dirty="0" err="1">
                <a:solidFill>
                  <a:srgbClr val="2F5897"/>
                </a:solidFill>
              </a:rPr>
              <a:t>Датянь</a:t>
            </a:r>
            <a:r>
              <a:rPr lang="ru-RU" sz="2400" dirty="0">
                <a:solidFill>
                  <a:srgbClr val="2F5897"/>
                </a:solidFill>
              </a:rPr>
              <a:t> и Юси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610B4B2-832D-4EDE-99E5-3541F5F01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564904"/>
            <a:ext cx="8601589" cy="20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1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1196752"/>
          </a:xfrm>
        </p:spPr>
        <p:txBody>
          <a:bodyPr/>
          <a:lstStyle/>
          <a:p>
            <a:pPr algn="l"/>
            <a:r>
              <a:rPr lang="ru-RU" sz="2400" dirty="0">
                <a:effectLst/>
              </a:rPr>
              <a:t>Связь между </a:t>
            </a:r>
            <a:r>
              <a:rPr lang="ru-RU" sz="2400" dirty="0" err="1">
                <a:effectLst/>
              </a:rPr>
              <a:t>Цюньвэньской</a:t>
            </a:r>
            <a:r>
              <a:rPr lang="ru-RU" sz="2400" dirty="0">
                <a:effectLst/>
              </a:rPr>
              <a:t> и </a:t>
            </a:r>
            <a:r>
              <a:rPr lang="ru-RU" sz="2400" dirty="0" err="1">
                <a:effectLst/>
              </a:rPr>
              <a:t>Лэйчжоуской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подветвями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Лексические инновации для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</a:rPr>
              <a:t>Цюньвэньской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</a:rPr>
              <a:t>подветви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: «спать»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</a:rPr>
              <a:t>Wenchang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</a:rPr>
              <a:t> hoi</a:t>
            </a:r>
            <a:r>
              <a:rPr lang="ru-RU" baseline="-25000" dirty="0">
                <a:solidFill>
                  <a:schemeClr val="tx1"/>
                </a:solidFill>
                <a:latin typeface="Times New Roman"/>
                <a:ea typeface="SimSun"/>
              </a:rPr>
              <a:t>7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и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</a:rPr>
              <a:t>Haikou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ai</a:t>
            </a:r>
            <a:r>
              <a:rPr lang="ru-RU" baseline="-25000" dirty="0">
                <a:solidFill>
                  <a:schemeClr val="tx1"/>
                </a:solidFill>
                <a:latin typeface="Times New Roman"/>
                <a:ea typeface="SimSun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=xɔi</a:t>
            </a:r>
            <a:r>
              <a:rPr lang="ru-RU" baseline="-25000" dirty="0">
                <a:solidFill>
                  <a:schemeClr val="tx1"/>
                </a:solidFill>
                <a:latin typeface="Times New Roman"/>
                <a:ea typeface="SimSun"/>
              </a:rPr>
              <a:t>6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 {</a:t>
            </a:r>
            <a:r>
              <a:rPr lang="zh-CN" alt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偃目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+</a:t>
            </a:r>
            <a:r>
              <a:rPr lang="zh-CN" alt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契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}</a:t>
            </a:r>
            <a:r>
              <a:rPr lang="pl-PL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</a:rPr>
              <a:t> и «этот» </a:t>
            </a:r>
            <a:r>
              <a:rPr lang="pl-PL" dirty="0">
                <a:solidFill>
                  <a:schemeClr val="tx1"/>
                </a:solidFill>
                <a:latin typeface="Times New Roman"/>
                <a:ea typeface="SimSun"/>
              </a:rPr>
              <a:t>H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</a:rPr>
              <a:t>aikou</a:t>
            </a:r>
            <a:r>
              <a:rPr lang="pl-PL" dirty="0">
                <a:solidFill>
                  <a:schemeClr val="tx1"/>
                </a:solidFill>
                <a:latin typeface="Times New Roman"/>
                <a:ea typeface="SimSun"/>
              </a:rPr>
              <a:t> mo5 妚, W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</a:rPr>
              <a:t>enchang</a:t>
            </a:r>
            <a:r>
              <a:rPr lang="pl-PL" dirty="0">
                <a:solidFill>
                  <a:schemeClr val="tx1"/>
                </a:solidFill>
                <a:latin typeface="Times New Roman"/>
                <a:ea typeface="SimSun"/>
              </a:rPr>
              <a:t> zo4-mo7 (za4-mo7) ▪ 妚, </a:t>
            </a:r>
            <a:endParaRPr lang="ru-RU" dirty="0">
              <a:solidFill>
                <a:schemeClr val="tx1"/>
              </a:solidFill>
              <a:latin typeface="Times New Roman"/>
              <a:ea typeface="SimSu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/>
              <a:ea typeface="SimSu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цюньвэньской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ветви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лэйчжоуской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подветвей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‘маленький’ W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enchang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dirty="0">
                <a:solidFill>
                  <a:schemeClr val="tx1"/>
                </a:solidFill>
                <a:latin typeface="Starling Serif" panose="02040502050505030304" pitchFamily="18" charset="0"/>
                <a:ea typeface="Starling Serif" panose="02040502050505030304" pitchFamily="18" charset="0"/>
                <a:cs typeface="Times New Roman" panose="02020603050405020304" pitchFamily="18" charset="0"/>
              </a:rPr>
              <a:t>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eizhou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niau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孧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Haikou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niau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孧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Найден общий суффикс для изучаемых ветвей с неизвестной этимологией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Leizhou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hiaŋ1-kɛ6 {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胸膈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}  </a:t>
            </a:r>
            <a:r>
              <a:rPr lang="ru-RU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и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 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Haikou  hiaŋ1-kɛ4 {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胸格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}</a:t>
            </a:r>
            <a:br>
              <a:rPr lang="ru-RU" altLang="ja-JP" dirty="0">
                <a:solidFill>
                  <a:schemeClr val="tx1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200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76064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Расхождения  с общепринятой классификацией на уровне ветвей вполне могут говорить о том, что есть некоторые ошибки в проставлении индексов когнации или  незамеченные диалектные заимствования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Диалект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Shaowu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не является родственным диалектам из группы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Минь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но попал под сильное влияние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Минь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из-за своего географического расположения, S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hunchang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по всей вероятности, все же является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миньским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диалектом и имеет тесную связь с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северной  и центральной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ветвями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Очевидных диагностических маркеров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подветви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Youxi-Datian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цюньлэйской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ветви возможно.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Вероятно, на более обширном материале будет больше оснований для объединения диалектов острова Хайнань и полуострова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Лэйчжоу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100-словный список не позволяет проследить  тесные связи на уровне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подветвей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диалектной группы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Минь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проанализировать диалекты на более обширном материале, например, на 200-словном списке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диалектов нужно расширить, чтобы проанализировать связь между отдельными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подветвями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3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lvl="0" indent="0" algn="ctr" defTabSz="457200"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ru-RU" sz="1700" b="1" dirty="0">
                <a:solidFill>
                  <a:schemeClr val="tx1"/>
                </a:solidFill>
              </a:rPr>
              <a:t>Список литературы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ru-RU" sz="1700" dirty="0">
                <a:solidFill>
                  <a:schemeClr val="tx1"/>
                </a:solidFill>
              </a:rPr>
              <a:t>Старостин, Г. С. 2013. К проблеме двух собак в классическом китайском языке: </a:t>
            </a:r>
            <a:r>
              <a:rPr lang="en-US" sz="1700" dirty="0" err="1">
                <a:solidFill>
                  <a:schemeClr val="tx1"/>
                </a:solidFill>
              </a:rPr>
              <a:t>canis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comestibilis</a:t>
            </a:r>
            <a:r>
              <a:rPr lang="en-US" sz="1700" dirty="0">
                <a:solidFill>
                  <a:schemeClr val="tx1"/>
                </a:solidFill>
              </a:rPr>
              <a:t> vs. </a:t>
            </a:r>
            <a:r>
              <a:rPr lang="en-US" sz="1700" dirty="0" err="1">
                <a:solidFill>
                  <a:schemeClr val="tx1"/>
                </a:solidFill>
              </a:rPr>
              <a:t>canis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venaticus</a:t>
            </a:r>
            <a:r>
              <a:rPr lang="en-US" sz="1700" dirty="0">
                <a:solidFill>
                  <a:schemeClr val="tx1"/>
                </a:solidFill>
              </a:rPr>
              <a:t>? </a:t>
            </a:r>
            <a:r>
              <a:rPr lang="ru-RU" sz="1700" dirty="0">
                <a:solidFill>
                  <a:schemeClr val="tx1"/>
                </a:solidFill>
              </a:rPr>
              <a:t>В: Н. П. </a:t>
            </a:r>
            <a:r>
              <a:rPr lang="ru-RU" sz="1700" dirty="0" err="1">
                <a:solidFill>
                  <a:schemeClr val="tx1"/>
                </a:solidFill>
              </a:rPr>
              <a:t>Гринцер</a:t>
            </a:r>
            <a:r>
              <a:rPr lang="ru-RU" sz="1700" dirty="0">
                <a:solidFill>
                  <a:schemeClr val="tx1"/>
                </a:solidFill>
              </a:rPr>
              <a:t> и др. (ред.). </a:t>
            </a:r>
            <a:r>
              <a:rPr lang="en-US" sz="1700" dirty="0" err="1">
                <a:solidFill>
                  <a:schemeClr val="tx1"/>
                </a:solidFill>
              </a:rPr>
              <a:t>Institutionis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Conditori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r>
              <a:rPr lang="ru-RU" sz="1700" dirty="0">
                <a:solidFill>
                  <a:schemeClr val="tx1"/>
                </a:solidFill>
              </a:rPr>
              <a:t>Илье Сергеевичу Смирнову. </a:t>
            </a:r>
            <a:r>
              <a:rPr lang="en-US" sz="1700" dirty="0">
                <a:solidFill>
                  <a:schemeClr val="tx1"/>
                </a:solidFill>
              </a:rPr>
              <a:t>Orientalia et Classica, Vol. L: 253–267. </a:t>
            </a:r>
            <a:r>
              <a:rPr lang="ru-RU" sz="1700" dirty="0">
                <a:solidFill>
                  <a:schemeClr val="tx1"/>
                </a:solidFill>
              </a:rPr>
              <a:t>Москва: РГГУ. Старостин, С. А. 1989. Реконструкция древнекитайской фонологической системы. Москва: Наука.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700" dirty="0" err="1">
                <a:solidFill>
                  <a:schemeClr val="tx1"/>
                </a:solidFill>
              </a:rPr>
              <a:t>Cài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Jùnmíng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蔡俊明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1991. </a:t>
            </a:r>
            <a:r>
              <a:rPr lang="en-US" sz="1700" dirty="0" err="1">
                <a:solidFill>
                  <a:schemeClr val="tx1"/>
                </a:solidFill>
              </a:rPr>
              <a:t>Cháozhōu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cíhuì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潮州方言詞匯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 err="1">
                <a:solidFill>
                  <a:schemeClr val="tx1"/>
                </a:solidFill>
              </a:rPr>
              <a:t>Xianggang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r>
              <a:rPr lang="en-US" sz="1700" dirty="0" err="1">
                <a:solidFill>
                  <a:schemeClr val="tx1"/>
                </a:solidFill>
              </a:rPr>
              <a:t>Xiānggǎng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zhōngwén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dàxué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香港中文大學出版社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br>
              <a:rPr lang="ru-RU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</a:br>
            <a:r>
              <a:rPr lang="en-US" sz="1700" dirty="0" err="1">
                <a:solidFill>
                  <a:schemeClr val="tx1"/>
                </a:solidFill>
              </a:rPr>
              <a:t>Chén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Zhāngtài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Rúlóng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Lǐ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陳章太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, 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李如龍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1991. </a:t>
            </a:r>
            <a:r>
              <a:rPr lang="en-US" sz="1700" dirty="0" err="1">
                <a:solidFill>
                  <a:schemeClr val="tx1"/>
                </a:solidFill>
              </a:rPr>
              <a:t>Mǐnyǔ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yánjiū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閩語研究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Beijing: </a:t>
            </a:r>
            <a:r>
              <a:rPr lang="en-US" sz="1700" dirty="0" err="1">
                <a:solidFill>
                  <a:schemeClr val="tx1"/>
                </a:solidFill>
              </a:rPr>
              <a:t>Yǔwén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語文出版社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endParaRPr lang="ru-RU" altLang="zh-TW" sz="17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700" dirty="0" err="1">
                <a:solidFill>
                  <a:schemeClr val="tx1"/>
                </a:solidFill>
              </a:rPr>
              <a:t>Dèng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Xiǎohuá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鄧曉華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1994. </a:t>
            </a:r>
            <a:r>
              <a:rPr lang="en-US" sz="1700" dirty="0" err="1">
                <a:solidFill>
                  <a:schemeClr val="tx1"/>
                </a:solidFill>
              </a:rPr>
              <a:t>Nánfāng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hànyǔ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zhōngde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gǔnándǎo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chéngfèn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南方漢語中的古南島語成分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Minority Languages of China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民族語文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 3: 36–40. </a:t>
            </a:r>
            <a:endParaRPr lang="ru-RU" altLang="zh-TW" sz="17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700" dirty="0" err="1">
                <a:solidFill>
                  <a:schemeClr val="tx1"/>
                </a:solidFill>
              </a:rPr>
              <a:t>Dǒng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Tónghé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董同龢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1959. </a:t>
            </a:r>
            <a:r>
              <a:rPr lang="en-US" sz="1700" dirty="0" err="1">
                <a:solidFill>
                  <a:schemeClr val="tx1"/>
                </a:solidFill>
              </a:rPr>
              <a:t>Sìge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mǐnnán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四個閩南方言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Bulletin of the Institute of History and Philology Academia </a:t>
            </a:r>
            <a:r>
              <a:rPr lang="en-US" sz="1700" dirty="0" err="1">
                <a:solidFill>
                  <a:schemeClr val="tx1"/>
                </a:solidFill>
              </a:rPr>
              <a:t>Sinica</a:t>
            </a:r>
            <a:r>
              <a:rPr lang="en-US" sz="1700" dirty="0">
                <a:solidFill>
                  <a:schemeClr val="tx1"/>
                </a:solidFill>
              </a:rPr>
              <a:t> 30 (2): 729–1042. </a:t>
            </a:r>
            <a:endParaRPr lang="ru-RU" sz="1700" dirty="0">
              <a:solidFill>
                <a:schemeClr val="tx1"/>
              </a:solidFill>
            </a:endParaRP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700" dirty="0" err="1">
                <a:solidFill>
                  <a:schemeClr val="tx1"/>
                </a:solidFill>
              </a:rPr>
              <a:t>Dǒng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Zhōngsī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董忠司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1993. </a:t>
            </a:r>
            <a:r>
              <a:rPr lang="en-US" sz="1700" dirty="0" err="1">
                <a:solidFill>
                  <a:schemeClr val="tx1"/>
                </a:solidFill>
              </a:rPr>
              <a:t>Yǒuguān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táiwānhuà</a:t>
            </a:r>
            <a:r>
              <a:rPr lang="en-US" sz="1700" dirty="0">
                <a:solidFill>
                  <a:schemeClr val="tx1"/>
                </a:solidFill>
              </a:rPr>
              <a:t> tsa1 pɔ1, tsa1 bɔ2 </a:t>
            </a:r>
            <a:r>
              <a:rPr lang="en-US" sz="1700" dirty="0" err="1">
                <a:solidFill>
                  <a:schemeClr val="tx1"/>
                </a:solidFill>
              </a:rPr>
              <a:t>tànyuán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wèntí</a:t>
            </a:r>
            <a:r>
              <a:rPr lang="en-US" sz="1700" dirty="0">
                <a:solidFill>
                  <a:schemeClr val="tx1"/>
                </a:solidFill>
              </a:rPr>
              <a:t> – </a:t>
            </a:r>
            <a:r>
              <a:rPr lang="en-US" sz="1700" dirty="0" err="1">
                <a:solidFill>
                  <a:schemeClr val="tx1"/>
                </a:solidFill>
              </a:rPr>
              <a:t>shìlùn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kěnéng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shì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mǐnyuèyǔ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cánliúde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yīgè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hénjì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有關臺灣話</a:t>
            </a:r>
            <a:r>
              <a:rPr lang="en-US" sz="1700" dirty="0">
                <a:solidFill>
                  <a:schemeClr val="tx1"/>
                </a:solidFill>
              </a:rPr>
              <a:t>tsa1 pɔ1, tsa1 bɔ2 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探源問題一一試論可能是閩越語殘留的一個痕跡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In: </a:t>
            </a:r>
            <a:r>
              <a:rPr lang="en-US" sz="1700" dirty="0" err="1">
                <a:solidFill>
                  <a:schemeClr val="tx1"/>
                </a:solidFill>
              </a:rPr>
              <a:t>Dìsānjiè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guójì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mǐnfāngyán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tǎolùnhuì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huìyì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lùnwénjí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第三屆國際閩方言討論會議論文集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): 99–106. </a:t>
            </a:r>
            <a:r>
              <a:rPr lang="en-US" sz="1700" dirty="0" err="1">
                <a:solidFill>
                  <a:schemeClr val="tx1"/>
                </a:solidFill>
              </a:rPr>
              <a:t>Xianggang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r>
              <a:rPr lang="en-US" sz="1700" dirty="0" err="1">
                <a:solidFill>
                  <a:schemeClr val="tx1"/>
                </a:solidFill>
              </a:rPr>
              <a:t>Xiānggǎng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zhōngwén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dàxué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香港中文大學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endParaRPr lang="ru-RU" altLang="zh-TW" sz="17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700" dirty="0" err="1">
                <a:solidFill>
                  <a:schemeClr val="tx1"/>
                </a:solidFill>
              </a:rPr>
              <a:t>Egerod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Søren</a:t>
            </a:r>
            <a:r>
              <a:rPr lang="en-US" sz="1700" dirty="0">
                <a:solidFill>
                  <a:schemeClr val="tx1"/>
                </a:solidFill>
              </a:rPr>
              <a:t>. 1956. The </a:t>
            </a:r>
            <a:r>
              <a:rPr lang="en-US" sz="1700" dirty="0" err="1">
                <a:solidFill>
                  <a:schemeClr val="tx1"/>
                </a:solidFill>
              </a:rPr>
              <a:t>Lungtu</a:t>
            </a:r>
            <a:r>
              <a:rPr lang="en-US" sz="1700" dirty="0">
                <a:solidFill>
                  <a:schemeClr val="tx1"/>
                </a:solidFill>
              </a:rPr>
              <a:t> Dialect: A Descriptive and Historical Study of a South Chinese Idiom. Copenhagen: </a:t>
            </a:r>
            <a:r>
              <a:rPr lang="en-US" sz="1700" dirty="0" err="1">
                <a:solidFill>
                  <a:schemeClr val="tx1"/>
                </a:solidFill>
              </a:rPr>
              <a:t>Munksgaard</a:t>
            </a:r>
            <a:r>
              <a:rPr lang="en-US" sz="1700" dirty="0">
                <a:solidFill>
                  <a:schemeClr val="tx1"/>
                </a:solidFill>
              </a:rPr>
              <a:t>.</a:t>
            </a:r>
            <a:br>
              <a:rPr lang="ru-RU" sz="1700" dirty="0">
                <a:solidFill>
                  <a:schemeClr val="tx1"/>
                </a:solidFill>
              </a:rPr>
            </a:b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Féng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Àizhēn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馮愛珍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1993. </a:t>
            </a:r>
            <a:r>
              <a:rPr lang="en-US" sz="1700" dirty="0" err="1">
                <a:solidFill>
                  <a:schemeClr val="tx1"/>
                </a:solidFill>
              </a:rPr>
              <a:t>Fúqīng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yánjiū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福清方言研究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Beijing: </a:t>
            </a:r>
            <a:r>
              <a:rPr lang="en-US" sz="1700" dirty="0" err="1">
                <a:solidFill>
                  <a:schemeClr val="tx1"/>
                </a:solidFill>
              </a:rPr>
              <a:t>Shèhuì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kēxué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wénxiàn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社會科學文獻出版社</a:t>
            </a:r>
            <a:r>
              <a:rPr lang="en-US" altLang="zh-TW" sz="1700" dirty="0">
                <a:solidFill>
                  <a:schemeClr val="tx1"/>
                </a:solidFill>
                <a:ea typeface="微軟正黑體" panose="020B0604030504040204" pitchFamily="34" charset="-120"/>
              </a:rPr>
              <a:t>). </a:t>
            </a:r>
            <a:br>
              <a:rPr lang="ru-RU" altLang="zh-TW" sz="1900" dirty="0">
                <a:solidFill>
                  <a:schemeClr val="tx1"/>
                </a:solidFill>
                <a:ea typeface="微軟正黑體" panose="020B0604030504040204" pitchFamily="34" charset="-12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4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BE1A39-8414-40FE-9E98-D9542EABF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264696"/>
          </a:xfrm>
        </p:spPr>
        <p:txBody>
          <a:bodyPr>
            <a:normAutofit/>
          </a:bodyPr>
          <a:lstStyle/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 Hashimoto, Motoki. 1976. The Wen-</a:t>
            </a:r>
            <a:r>
              <a:rPr lang="en-US" sz="1600" dirty="0" err="1">
                <a:solidFill>
                  <a:prstClr val="black"/>
                </a:solidFill>
              </a:rPr>
              <a:t>ch’ang</a:t>
            </a:r>
            <a:r>
              <a:rPr lang="en-US" sz="1600" dirty="0">
                <a:solidFill>
                  <a:prstClr val="black"/>
                </a:solidFill>
              </a:rPr>
              <a:t> dialect of the Hainanese language. Journal of Asian &amp; African studies 11: 65–86. </a:t>
            </a:r>
            <a:endParaRPr lang="ru-RU" sz="1600" dirty="0">
              <a:solidFill>
                <a:prstClr val="black"/>
              </a:solidFill>
            </a:endParaRP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 err="1">
                <a:solidFill>
                  <a:prstClr val="black"/>
                </a:solidFill>
              </a:rPr>
              <a:t>Kassian</a:t>
            </a:r>
            <a:r>
              <a:rPr lang="en-US" sz="1600" dirty="0">
                <a:solidFill>
                  <a:prstClr val="black"/>
                </a:solidFill>
              </a:rPr>
              <a:t>, Alexei, George </a:t>
            </a:r>
            <a:r>
              <a:rPr lang="en-US" sz="1600" dirty="0" err="1">
                <a:solidFill>
                  <a:prstClr val="black"/>
                </a:solidFill>
              </a:rPr>
              <a:t>Starostin</a:t>
            </a:r>
            <a:r>
              <a:rPr lang="en-US" sz="1600" dirty="0">
                <a:solidFill>
                  <a:prstClr val="black"/>
                </a:solidFill>
              </a:rPr>
              <a:t>, Anna </a:t>
            </a:r>
            <a:r>
              <a:rPr lang="en-US" sz="1600" dirty="0" err="1">
                <a:solidFill>
                  <a:prstClr val="black"/>
                </a:solidFill>
              </a:rPr>
              <a:t>Dybo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Vasily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Chernov</a:t>
            </a:r>
            <a:r>
              <a:rPr lang="en-US" sz="1600" dirty="0">
                <a:solidFill>
                  <a:prstClr val="black"/>
                </a:solidFill>
              </a:rPr>
              <a:t>. 2010. The Swadesh wordlist: an attempt at semantic specification. Journal of Language Relationship 4: 46–89.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LAC = Cao </a:t>
            </a:r>
            <a:r>
              <a:rPr lang="en-US" sz="1600" dirty="0" err="1">
                <a:solidFill>
                  <a:prstClr val="black"/>
                </a:solidFill>
              </a:rPr>
              <a:t>Zhiyun</a:t>
            </a:r>
            <a:r>
              <a:rPr lang="en-US" sz="1600" dirty="0">
                <a:solidFill>
                  <a:prstClr val="black"/>
                </a:solidFill>
              </a:rPr>
              <a:t> (ed.). The Linguistic Atlas of Chinese dialects. 2nd edition: Chinese dialect volume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中國語言 地圖集第二版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: 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漢語方言卷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2012. </a:t>
            </a:r>
            <a:r>
              <a:rPr lang="en-US" sz="1600" dirty="0">
                <a:solidFill>
                  <a:prstClr val="black"/>
                </a:solidFill>
              </a:rPr>
              <a:t>Beijing: </a:t>
            </a:r>
            <a:r>
              <a:rPr lang="en-US" sz="1600" dirty="0" err="1">
                <a:solidFill>
                  <a:prstClr val="black"/>
                </a:solidFill>
              </a:rPr>
              <a:t>Shāngwù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yìnshūguǎn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商務印書館出版社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Li, Fang-</a:t>
            </a:r>
            <a:r>
              <a:rPr lang="en-US" sz="1600" dirty="0" err="1">
                <a:solidFill>
                  <a:prstClr val="black"/>
                </a:solidFill>
              </a:rPr>
              <a:t>kuei</a:t>
            </a:r>
            <a:r>
              <a:rPr lang="en-US" sz="1600" dirty="0">
                <a:solidFill>
                  <a:prstClr val="black"/>
                </a:solidFill>
              </a:rPr>
              <a:t>. 1977. A handbook of comparative Tai. Honolulu: University of Hawaii Press.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Lǐ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Róng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李榮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1996. </a:t>
            </a:r>
            <a:r>
              <a:rPr lang="en-US" sz="1600" dirty="0" err="1">
                <a:solidFill>
                  <a:prstClr val="black"/>
                </a:solidFill>
              </a:rPr>
              <a:t>Hǎikǒu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海口方言词典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Nanjing: </a:t>
            </a:r>
            <a:r>
              <a:rPr lang="en-US" sz="1600" dirty="0" err="1">
                <a:solidFill>
                  <a:prstClr val="black"/>
                </a:solidFill>
              </a:rPr>
              <a:t>Jiāngsū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jiàoyù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江蘇教育出版社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 err="1">
                <a:solidFill>
                  <a:prstClr val="black"/>
                </a:solidFill>
              </a:rPr>
              <a:t>Lǐ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Róng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李榮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1998. </a:t>
            </a:r>
            <a:r>
              <a:rPr lang="en-US" sz="1600" dirty="0" err="1">
                <a:solidFill>
                  <a:prstClr val="black"/>
                </a:solidFill>
              </a:rPr>
              <a:t>Jiàn’ōu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建甌方言詞典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Nanjing: </a:t>
            </a:r>
            <a:r>
              <a:rPr lang="en-US" sz="1600" dirty="0" err="1">
                <a:solidFill>
                  <a:prstClr val="black"/>
                </a:solidFill>
              </a:rPr>
              <a:t>Jiāngsū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jiàoyù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江蘇教育出版社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 err="1">
                <a:solidFill>
                  <a:prstClr val="black"/>
                </a:solidFill>
              </a:rPr>
              <a:t>Lǐ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Róng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李榮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1998. </a:t>
            </a:r>
            <a:r>
              <a:rPr lang="en-US" sz="1600" dirty="0" err="1">
                <a:solidFill>
                  <a:prstClr val="black"/>
                </a:solidFill>
              </a:rPr>
              <a:t>Léizhōu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雷州方言詞典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Nanjing: </a:t>
            </a:r>
            <a:r>
              <a:rPr lang="en-US" sz="1600" dirty="0" err="1">
                <a:solidFill>
                  <a:prstClr val="black"/>
                </a:solidFill>
              </a:rPr>
              <a:t>Jiāngsū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jiàoyù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江蘇教育出版社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 err="1">
                <a:solidFill>
                  <a:prstClr val="black"/>
                </a:solidFill>
              </a:rPr>
              <a:t>Lǐ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Róng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Yǒnghé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Miào</a:t>
            </a:r>
            <a:r>
              <a:rPr lang="en-US" sz="1600" dirty="0">
                <a:solidFill>
                  <a:prstClr val="black"/>
                </a:solidFill>
              </a:rPr>
              <a:t>.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李榮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, 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繆詠禾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2002. </a:t>
            </a:r>
            <a:r>
              <a:rPr lang="en-US" sz="1600" dirty="0" err="1">
                <a:solidFill>
                  <a:prstClr val="black"/>
                </a:solidFill>
              </a:rPr>
              <a:t>Xiàmén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厦门方言词典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Nanjing: </a:t>
            </a:r>
            <a:r>
              <a:rPr lang="en-US" sz="1600" dirty="0" err="1">
                <a:solidFill>
                  <a:prstClr val="black"/>
                </a:solidFill>
              </a:rPr>
              <a:t>jiāngsū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jiàoyù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江蘇教育出版社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</a:p>
          <a:p>
            <a:pPr marL="457200" lvl="0" indent="-457200" defTabSz="457200">
              <a:spcAft>
                <a:spcPts val="600"/>
              </a:spcAft>
              <a:buClr>
                <a:prstClr val="white"/>
              </a:buClr>
              <a:buSzPct val="80000"/>
              <a:buFont typeface="+mj-lt"/>
              <a:buAutoNum type="arabicPeriod"/>
            </a:pPr>
            <a:r>
              <a:rPr lang="en-US" sz="1600" dirty="0" err="1">
                <a:solidFill>
                  <a:prstClr val="black"/>
                </a:solidFill>
              </a:rPr>
              <a:t>Lǐ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Rúlóng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Yùzhāng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Liàng</a:t>
            </a:r>
            <a:r>
              <a:rPr lang="en-US" sz="1600" dirty="0">
                <a:solidFill>
                  <a:prstClr val="black"/>
                </a:solidFill>
              </a:rPr>
              <a:t>.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李如龍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, 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梁玉璋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1994. </a:t>
            </a:r>
            <a:r>
              <a:rPr lang="en-US" sz="1600" dirty="0" err="1">
                <a:solidFill>
                  <a:prstClr val="black"/>
                </a:solidFill>
              </a:rPr>
              <a:t>Fúzhōu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福州方言詞典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Fuzhou: </a:t>
            </a:r>
            <a:r>
              <a:rPr lang="en-US" sz="1600" dirty="0" err="1">
                <a:solidFill>
                  <a:prstClr val="black"/>
                </a:solidFill>
              </a:rPr>
              <a:t>Fúzhōu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rénmín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福州人民出版社</a:t>
            </a:r>
            <a:r>
              <a:rPr lang="en-US" altLang="zh-TW" sz="1600" dirty="0">
                <a:solidFill>
                  <a:prstClr val="black"/>
                </a:solidFill>
                <a:ea typeface="微軟正黑體" panose="020B0604030504040204" pitchFamily="34" charset="-120"/>
              </a:rPr>
              <a:t>). </a:t>
            </a:r>
            <a:endParaRPr lang="ru-RU" sz="1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1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138"/>
            <a:ext cx="8513828" cy="6830862"/>
          </a:xfrm>
        </p:spPr>
      </p:pic>
    </p:spTree>
    <p:extLst>
      <p:ext uri="{BB962C8B-B14F-4D97-AF65-F5344CB8AC3E}">
        <p14:creationId xmlns:p14="http://schemas.microsoft.com/office/powerpoint/2010/main" val="60303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12A03C-6282-4428-BD9F-7A97FECD3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solidFill>
                  <a:schemeClr val="tx1"/>
                </a:solidFill>
              </a:rPr>
              <a:t>Lǐ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Rúlóng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李如龍</a:t>
            </a:r>
            <a:r>
              <a:rPr lang="en-US" altLang="zh-TW" sz="1700" dirty="0">
                <a:solidFill>
                  <a:schemeClr val="tx1"/>
                </a:solidFill>
              </a:rPr>
              <a:t>). 2002. </a:t>
            </a:r>
            <a:r>
              <a:rPr lang="en-US" sz="1700" dirty="0" err="1">
                <a:solidFill>
                  <a:schemeClr val="tx1"/>
                </a:solidFill>
              </a:rPr>
              <a:t>Lùn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mǐnyǔ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wúyǔ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kègànyǔde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guānxi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論閩語與吴語、客贛語的關係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In: </a:t>
            </a:r>
            <a:r>
              <a:rPr lang="en-US" sz="1700" dirty="0" err="1">
                <a:solidFill>
                  <a:schemeClr val="tx1"/>
                </a:solidFill>
              </a:rPr>
              <a:t>Mǐnyǔ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yánjiū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jíqí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yǔ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zhōubiān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fāngyánde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guānxi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閩語硏究及其與周邊方言的關係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 err="1">
                <a:solidFill>
                  <a:schemeClr val="tx1"/>
                </a:solidFill>
              </a:rPr>
              <a:t>Xianggang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r>
              <a:rPr lang="en-US" sz="1700" dirty="0" err="1">
                <a:solidFill>
                  <a:schemeClr val="tx1"/>
                </a:solidFill>
              </a:rPr>
              <a:t>Xiānggǎng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zhōngwén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dàxué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香港中文大學</a:t>
            </a:r>
            <a:r>
              <a:rPr lang="en-US" altLang="zh-TW" sz="1700" dirty="0">
                <a:solidFill>
                  <a:schemeClr val="tx1"/>
                </a:solidFill>
              </a:rPr>
              <a:t>): 27–44. </a:t>
            </a:r>
            <a:br>
              <a:rPr lang="ru-RU" altLang="zh-TW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Lín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Liántōng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Zhāngtài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Chén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林連通</a:t>
            </a:r>
            <a:r>
              <a:rPr lang="en-US" altLang="zh-TW" sz="1700" dirty="0">
                <a:solidFill>
                  <a:schemeClr val="tx1"/>
                </a:solidFill>
              </a:rPr>
              <a:t>, </a:t>
            </a:r>
            <a:r>
              <a:rPr lang="zh-TW" altLang="en-US" sz="1700" dirty="0">
                <a:solidFill>
                  <a:schemeClr val="tx1"/>
                </a:solidFill>
              </a:rPr>
              <a:t>陳章太</a:t>
            </a:r>
            <a:r>
              <a:rPr lang="en-US" altLang="zh-TW" sz="1700" dirty="0">
                <a:solidFill>
                  <a:schemeClr val="tx1"/>
                </a:solidFill>
              </a:rPr>
              <a:t>). 1989. </a:t>
            </a:r>
            <a:r>
              <a:rPr lang="en-US" sz="1700" dirty="0" err="1">
                <a:solidFill>
                  <a:schemeClr val="tx1"/>
                </a:solidFill>
              </a:rPr>
              <a:t>Yǒngchūn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fāngyánzhì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永春方言志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Beijing: </a:t>
            </a:r>
            <a:r>
              <a:rPr lang="en-US" sz="1700" dirty="0" err="1">
                <a:solidFill>
                  <a:schemeClr val="tx1"/>
                </a:solidFill>
              </a:rPr>
              <a:t>Yǔwén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語文出版社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br>
              <a:rPr lang="ru-RU" altLang="zh-TW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Lín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Hánshēng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林寒生</a:t>
            </a:r>
            <a:r>
              <a:rPr lang="en-US" altLang="zh-TW" sz="1700" dirty="0">
                <a:solidFill>
                  <a:schemeClr val="tx1"/>
                </a:solidFill>
              </a:rPr>
              <a:t>). 2002. </a:t>
            </a:r>
            <a:r>
              <a:rPr lang="en-US" sz="1700" dirty="0" err="1">
                <a:solidFill>
                  <a:schemeClr val="tx1"/>
                </a:solidFill>
              </a:rPr>
              <a:t>Mǐn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dōngfāng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cíhuì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yǔfǎ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yánjiū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閩東方言詞匯語法研究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Kunming: </a:t>
            </a:r>
            <a:r>
              <a:rPr lang="en-US" sz="1700" dirty="0" err="1">
                <a:solidFill>
                  <a:schemeClr val="tx1"/>
                </a:solidFill>
              </a:rPr>
              <a:t>Yúnnán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dàxué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雲南大學出版社</a:t>
            </a:r>
            <a:r>
              <a:rPr lang="en-US" altLang="zh-TW" sz="1700" dirty="0">
                <a:solidFill>
                  <a:schemeClr val="tx1"/>
                </a:solidFill>
              </a:rPr>
              <a:t>).</a:t>
            </a:r>
            <a:br>
              <a:rPr lang="ru-RU" altLang="zh-TW" sz="1700" dirty="0">
                <a:solidFill>
                  <a:schemeClr val="tx1"/>
                </a:solidFill>
              </a:rPr>
            </a:br>
            <a:r>
              <a:rPr lang="en-US" sz="1700" dirty="0">
                <a:solidFill>
                  <a:schemeClr val="tx1"/>
                </a:solidFill>
              </a:rPr>
              <a:t>Lin, </a:t>
            </a:r>
            <a:r>
              <a:rPr lang="en-US" sz="1700" dirty="0" err="1">
                <a:solidFill>
                  <a:schemeClr val="tx1"/>
                </a:solidFill>
              </a:rPr>
              <a:t>Tiansong</a:t>
            </a:r>
            <a:r>
              <a:rPr lang="en-US" sz="1700" dirty="0">
                <a:solidFill>
                  <a:schemeClr val="tx1"/>
                </a:solidFill>
              </a:rPr>
              <a:t>, Ying Fan. 2010. A Lexicostatistic Classification on the Min Dialects. Linguistic Sciences 9(6): 661–669. </a:t>
            </a:r>
            <a:r>
              <a:rPr lang="en-US" sz="1700" dirty="0" err="1">
                <a:solidFill>
                  <a:schemeClr val="tx1"/>
                </a:solidFill>
              </a:rPr>
              <a:t>Liú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Zǔbì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Hè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Wèi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劉祖陛</a:t>
            </a:r>
            <a:r>
              <a:rPr lang="en-US" altLang="zh-TW" sz="1700" dirty="0">
                <a:solidFill>
                  <a:schemeClr val="tx1"/>
                </a:solidFill>
              </a:rPr>
              <a:t>, </a:t>
            </a:r>
            <a:r>
              <a:rPr lang="zh-TW" altLang="en-US" sz="1700" dirty="0">
                <a:solidFill>
                  <a:schemeClr val="tx1"/>
                </a:solidFill>
              </a:rPr>
              <a:t>賀魏</a:t>
            </a:r>
            <a:r>
              <a:rPr lang="en-US" altLang="zh-TW" sz="1700" dirty="0">
                <a:solidFill>
                  <a:schemeClr val="tx1"/>
                </a:solidFill>
              </a:rPr>
              <a:t>). 1998. </a:t>
            </a:r>
            <a:r>
              <a:rPr lang="en-US" sz="1700" dirty="0" err="1">
                <a:solidFill>
                  <a:schemeClr val="tx1"/>
                </a:solidFill>
              </a:rPr>
              <a:t>Fújiànshěngzhì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fāngyánzhì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福建省志方言志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Beijing: </a:t>
            </a:r>
            <a:r>
              <a:rPr lang="en-US" sz="1700" dirty="0" err="1">
                <a:solidFill>
                  <a:schemeClr val="tx1"/>
                </a:solidFill>
              </a:rPr>
              <a:t>Fāngzhì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chūbǎnshè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方志出版社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br>
              <a:rPr lang="ru-RU" altLang="zh-TW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Macklay</a:t>
            </a:r>
            <a:r>
              <a:rPr lang="en-US" sz="1700" dirty="0">
                <a:solidFill>
                  <a:schemeClr val="tx1"/>
                </a:solidFill>
              </a:rPr>
              <a:t>, Robert Samuel, Caleb Cook Baldwin. 1898. An alphabetic dictionary in the Foochow dialect. </a:t>
            </a:r>
            <a:r>
              <a:rPr lang="en-US" sz="1700" dirty="0" err="1">
                <a:solidFill>
                  <a:schemeClr val="tx1"/>
                </a:solidFill>
              </a:rPr>
              <a:t>Foochou</a:t>
            </a:r>
            <a:r>
              <a:rPr lang="en-US" sz="1700" dirty="0">
                <a:solidFill>
                  <a:schemeClr val="tx1"/>
                </a:solidFill>
              </a:rPr>
              <a:t>: Methodist episcopal mission press. </a:t>
            </a:r>
            <a:br>
              <a:rPr lang="ru-RU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Méi</a:t>
            </a:r>
            <a:r>
              <a:rPr lang="en-US" sz="1700" dirty="0">
                <a:solidFill>
                  <a:schemeClr val="tx1"/>
                </a:solidFill>
              </a:rPr>
              <a:t>, </a:t>
            </a:r>
            <a:r>
              <a:rPr lang="en-US" sz="1700" dirty="0" err="1">
                <a:solidFill>
                  <a:schemeClr val="tx1"/>
                </a:solidFill>
              </a:rPr>
              <a:t>Zŭlín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梅祖麟</a:t>
            </a:r>
            <a:r>
              <a:rPr lang="en-US" altLang="zh-TW" sz="1700" dirty="0">
                <a:solidFill>
                  <a:schemeClr val="tx1"/>
                </a:solidFill>
              </a:rPr>
              <a:t>). 1999. </a:t>
            </a:r>
            <a:r>
              <a:rPr lang="en-US" sz="1700" dirty="0" err="1">
                <a:solidFill>
                  <a:schemeClr val="tx1"/>
                </a:solidFill>
              </a:rPr>
              <a:t>Jǐge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Táiwān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mǐnnánhuà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chángyòng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xūcí</a:t>
            </a:r>
            <a:r>
              <a:rPr lang="en-US" sz="1700" dirty="0">
                <a:solidFill>
                  <a:schemeClr val="tx1"/>
                </a:solidFill>
              </a:rPr>
              <a:t> de </a:t>
            </a:r>
            <a:r>
              <a:rPr lang="en-US" sz="1700" dirty="0" err="1">
                <a:solidFill>
                  <a:schemeClr val="tx1"/>
                </a:solidFill>
              </a:rPr>
              <a:t>láiyuán</a:t>
            </a:r>
            <a:r>
              <a:rPr lang="en-US" sz="1700" dirty="0">
                <a:solidFill>
                  <a:schemeClr val="tx1"/>
                </a:solidFill>
              </a:rPr>
              <a:t> (</a:t>
            </a:r>
            <a:r>
              <a:rPr lang="zh-TW" altLang="en-US" sz="1700" dirty="0">
                <a:solidFill>
                  <a:schemeClr val="tx1"/>
                </a:solidFill>
              </a:rPr>
              <a:t>幾個台灣閩南話常用虛詞的來源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In: Ting, Pang-</a:t>
            </a:r>
            <a:r>
              <a:rPr lang="en-US" sz="1700" dirty="0" err="1">
                <a:solidFill>
                  <a:schemeClr val="tx1"/>
                </a:solidFill>
              </a:rPr>
              <a:t>Hsin</a:t>
            </a:r>
            <a:r>
              <a:rPr lang="en-US" sz="1700" dirty="0">
                <a:solidFill>
                  <a:schemeClr val="tx1"/>
                </a:solidFill>
              </a:rPr>
              <a:t> (ed.). Contemporary Studies on the Min dialects. Journal of Chinese Linguistics Monograph series 14: 1–41. Berkeley: University of California.</a:t>
            </a:r>
            <a:endParaRPr lang="ru-RU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 Nakajima, Motoki. 1979. A comparative lexicon of Fukien dialects (</a:t>
            </a:r>
            <a:r>
              <a:rPr lang="zh-TW" altLang="en-US" sz="1700" dirty="0">
                <a:solidFill>
                  <a:schemeClr val="tx1"/>
                </a:solidFill>
              </a:rPr>
              <a:t>福建漢語方言基礎語彙集</a:t>
            </a:r>
            <a:r>
              <a:rPr lang="en-US" altLang="zh-TW" sz="1700" dirty="0">
                <a:solidFill>
                  <a:schemeClr val="tx1"/>
                </a:solidFill>
              </a:rPr>
              <a:t>). </a:t>
            </a:r>
            <a:r>
              <a:rPr lang="en-US" sz="1700" dirty="0">
                <a:solidFill>
                  <a:schemeClr val="tx1"/>
                </a:solidFill>
              </a:rPr>
              <a:t>Tokyo: Tōkyō </a:t>
            </a:r>
            <a:r>
              <a:rPr lang="en-US" sz="1700" dirty="0" err="1">
                <a:solidFill>
                  <a:schemeClr val="tx1"/>
                </a:solidFill>
              </a:rPr>
              <a:t>Gaikokugo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Daigaku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Ajia・Afurika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gengo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bunka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kenkyūjo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endParaRPr lang="ru-RU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Norman, Jerry. 1969. The </a:t>
            </a:r>
            <a:r>
              <a:rPr lang="en-US" sz="1700" dirty="0" err="1">
                <a:solidFill>
                  <a:schemeClr val="tx1"/>
                </a:solidFill>
              </a:rPr>
              <a:t>Kienyang</a:t>
            </a:r>
            <a:r>
              <a:rPr lang="en-US" sz="1700" dirty="0">
                <a:solidFill>
                  <a:schemeClr val="tx1"/>
                </a:solidFill>
              </a:rPr>
              <a:t> dialect of </a:t>
            </a:r>
            <a:r>
              <a:rPr lang="en-US" sz="1700" dirty="0" err="1">
                <a:solidFill>
                  <a:schemeClr val="tx1"/>
                </a:solidFill>
              </a:rPr>
              <a:t>Fukkien</a:t>
            </a:r>
            <a:r>
              <a:rPr lang="en-US" sz="1700" dirty="0">
                <a:solidFill>
                  <a:schemeClr val="tx1"/>
                </a:solidFill>
              </a:rPr>
              <a:t>. Dissertation for the Degree of Doctor of Philosophy in Oriental languages. Berkeley: Berkeley University of California.</a:t>
            </a:r>
            <a:endParaRPr lang="ru-RU" sz="17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48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E4B124-C4DC-48C5-92F8-6124FC6E2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4624"/>
            <a:ext cx="8435280" cy="6081539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Norman, Jerry. 1983. Some ancient Chinese dialect words in the Min dialects. </a:t>
            </a:r>
            <a:r>
              <a:rPr lang="en-US" sz="1600" dirty="0" err="1">
                <a:solidFill>
                  <a:prstClr val="black"/>
                </a:solidFill>
              </a:rPr>
              <a:t>Fangyan</a:t>
            </a:r>
            <a:r>
              <a:rPr lang="en-US" sz="1600" dirty="0">
                <a:solidFill>
                  <a:prstClr val="black"/>
                </a:solidFill>
              </a:rPr>
              <a:t> 3: 202–211. Norman, Jerry, </a:t>
            </a:r>
            <a:r>
              <a:rPr lang="en-US" sz="1600" dirty="0" err="1">
                <a:solidFill>
                  <a:prstClr val="black"/>
                </a:solidFill>
              </a:rPr>
              <a:t>Tsu-lin</a:t>
            </a:r>
            <a:r>
              <a:rPr lang="en-US" sz="1600" dirty="0">
                <a:solidFill>
                  <a:prstClr val="black"/>
                </a:solidFill>
              </a:rPr>
              <a:t> Mei. 1976. The </a:t>
            </a:r>
            <a:r>
              <a:rPr lang="en-US" sz="1600" dirty="0" err="1">
                <a:solidFill>
                  <a:prstClr val="black"/>
                </a:solidFill>
              </a:rPr>
              <a:t>Austroasiatics</a:t>
            </a:r>
            <a:r>
              <a:rPr lang="en-US" sz="1600" dirty="0">
                <a:solidFill>
                  <a:prstClr val="black"/>
                </a:solidFill>
              </a:rPr>
              <a:t> in ancient South China: Some lexical evidence. </a:t>
            </a:r>
            <a:r>
              <a:rPr lang="en-US" sz="1600" dirty="0" err="1">
                <a:solidFill>
                  <a:prstClr val="black"/>
                </a:solidFill>
              </a:rPr>
              <a:t>Monumenta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Serica</a:t>
            </a:r>
            <a:r>
              <a:rPr lang="en-US" sz="1600" dirty="0">
                <a:solidFill>
                  <a:prstClr val="black"/>
                </a:solidFill>
              </a:rPr>
              <a:t> 32: 274–301. Norman, Jerry. 1979. The verb </a:t>
            </a:r>
            <a:r>
              <a:rPr lang="zh-TW" altLang="en-US" sz="1600" dirty="0">
                <a:solidFill>
                  <a:prstClr val="black"/>
                </a:solidFill>
              </a:rPr>
              <a:t>治 </a:t>
            </a:r>
            <a:r>
              <a:rPr lang="en-US" altLang="zh-TW" sz="1600" dirty="0">
                <a:solidFill>
                  <a:prstClr val="black"/>
                </a:solidFill>
              </a:rPr>
              <a:t>— </a:t>
            </a:r>
            <a:r>
              <a:rPr lang="en-US" sz="1600" dirty="0">
                <a:solidFill>
                  <a:prstClr val="black"/>
                </a:solidFill>
              </a:rPr>
              <a:t>a note on min etymology (</a:t>
            </a:r>
            <a:r>
              <a:rPr lang="zh-TW" altLang="en-US" sz="1600" dirty="0">
                <a:solidFill>
                  <a:prstClr val="black"/>
                </a:solidFill>
              </a:rPr>
              <a:t>闽语里的 “ 治” 字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r>
              <a:rPr lang="en-US" sz="1600" dirty="0" err="1">
                <a:solidFill>
                  <a:prstClr val="black"/>
                </a:solidFill>
              </a:rPr>
              <a:t>Fangyan</a:t>
            </a:r>
            <a:r>
              <a:rPr lang="en-US" sz="1600" dirty="0">
                <a:solidFill>
                  <a:prstClr val="black"/>
                </a:solidFill>
              </a:rPr>
              <a:t> 3: 179–181.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Norman, Jerry. 1991. The </a:t>
            </a:r>
            <a:r>
              <a:rPr lang="en-US" sz="1600" dirty="0" err="1">
                <a:solidFill>
                  <a:prstClr val="black"/>
                </a:solidFill>
              </a:rPr>
              <a:t>Mǐn</a:t>
            </a:r>
            <a:r>
              <a:rPr lang="en-US" sz="1600" dirty="0">
                <a:solidFill>
                  <a:prstClr val="black"/>
                </a:solidFill>
              </a:rPr>
              <a:t> Dialects in Historical Perspective. Journal of Chinese Linguistics 3: 323–358. </a:t>
            </a:r>
            <a:r>
              <a:rPr lang="en-US" sz="1600" dirty="0" err="1">
                <a:solidFill>
                  <a:prstClr val="black"/>
                </a:solidFill>
              </a:rPr>
              <a:t>Schuessler</a:t>
            </a:r>
            <a:r>
              <a:rPr lang="en-US" sz="1600" dirty="0">
                <a:solidFill>
                  <a:prstClr val="black"/>
                </a:solidFill>
              </a:rPr>
              <a:t>, Axel. 2007. ABC etymological dictionary of Old Chinese. Honolulu: University of Hawaii Press.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Shorto</a:t>
            </a:r>
            <a:r>
              <a:rPr lang="en-US" sz="1600" dirty="0">
                <a:solidFill>
                  <a:prstClr val="black"/>
                </a:solidFill>
              </a:rPr>
              <a:t>, Harry L. 2006. A Mon-Khmer Comparative Dictionary. Canberra: Pacific Linguistics. </a:t>
            </a:r>
            <a:r>
              <a:rPr lang="en-US" sz="1600" dirty="0" err="1">
                <a:solidFill>
                  <a:prstClr val="black"/>
                </a:solidFill>
              </a:rPr>
              <a:t>Starostin</a:t>
            </a:r>
            <a:r>
              <a:rPr lang="en-US" sz="1600" dirty="0">
                <a:solidFill>
                  <a:prstClr val="black"/>
                </a:solidFill>
              </a:rPr>
              <a:t>, George. 2019. Chinese basic lexicon from a diachronic perspective: implications for lexicostatistics and glottochronology. Journal of Language Relationship 17/1–2: 153–176. 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TMCC = Ministry of Education R.O.C. (ed.). Taiwan </a:t>
            </a:r>
            <a:r>
              <a:rPr lang="en-US" sz="1600" dirty="0" err="1">
                <a:solidFill>
                  <a:prstClr val="black"/>
                </a:solidFill>
              </a:rPr>
              <a:t>minnanyu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changyongci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cidian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台灣閩南語常用詞辭典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Available on-line at: </a:t>
            </a:r>
            <a:r>
              <a:rPr lang="en-US" sz="16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https://twblg.dict.edu.tw/holodict_new/default.jsp</a:t>
            </a:r>
            <a:r>
              <a:rPr lang="en-US" sz="1600" dirty="0">
                <a:solidFill>
                  <a:prstClr val="black"/>
                </a:solidFill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Tryon, Darrell T. 1995. Comparative Austronesian Dictionary: an introduction to Austronesian studies. Berlin: Mouton de Gruyter. </a:t>
            </a:r>
            <a:r>
              <a:rPr lang="en-US" sz="1600" dirty="0" err="1">
                <a:solidFill>
                  <a:prstClr val="black"/>
                </a:solidFill>
              </a:rPr>
              <a:t>Yún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Wéilì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雲惟利</a:t>
            </a:r>
            <a:r>
              <a:rPr lang="en-US" altLang="zh-TW" sz="1600" dirty="0">
                <a:solidFill>
                  <a:prstClr val="black"/>
                </a:solidFill>
              </a:rPr>
              <a:t>). 1987. </a:t>
            </a:r>
            <a:r>
              <a:rPr lang="en-US" sz="1600" dirty="0" err="1">
                <a:solidFill>
                  <a:prstClr val="black"/>
                </a:solidFill>
              </a:rPr>
              <a:t>Hǎinán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海南方言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r>
              <a:rPr lang="en-US" sz="1600" dirty="0" err="1">
                <a:solidFill>
                  <a:prstClr val="black"/>
                </a:solidFill>
              </a:rPr>
              <a:t>Xianggang</a:t>
            </a:r>
            <a:r>
              <a:rPr lang="en-US" sz="1600" dirty="0">
                <a:solidFill>
                  <a:prstClr val="black"/>
                </a:solidFill>
              </a:rPr>
              <a:t>: </a:t>
            </a:r>
            <a:r>
              <a:rPr lang="en-US" sz="1600" dirty="0" err="1">
                <a:solidFill>
                  <a:prstClr val="black"/>
                </a:solidFill>
              </a:rPr>
              <a:t>Àomén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dōngyà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dàxué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澳門東亞大學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endParaRPr lang="ru-RU" altLang="zh-TW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Zheng, Zhijun. 2016. The Subgrouping of the Min Dialects. Dissertation for the Degree of Doctor of Philosophy. Hong Kong: City University of Hong Kong.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Zhōu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Chángjí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周長楫</a:t>
            </a:r>
            <a:r>
              <a:rPr lang="en-US" altLang="zh-TW" sz="1600" dirty="0">
                <a:solidFill>
                  <a:prstClr val="black"/>
                </a:solidFill>
              </a:rPr>
              <a:t>). 2006. </a:t>
            </a:r>
            <a:r>
              <a:rPr lang="en-US" sz="1600" dirty="0" err="1">
                <a:solidFill>
                  <a:prstClr val="black"/>
                </a:solidFill>
              </a:rPr>
              <a:t>Mǐnnán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fāngyán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dàcídiǎn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閩南方言大詞典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r>
              <a:rPr lang="en-US" sz="1600" dirty="0">
                <a:solidFill>
                  <a:prstClr val="black"/>
                </a:solidFill>
              </a:rPr>
              <a:t>Fuzhou: </a:t>
            </a:r>
            <a:r>
              <a:rPr lang="en-US" sz="1600" dirty="0" err="1">
                <a:solidFill>
                  <a:prstClr val="black"/>
                </a:solidFill>
              </a:rPr>
              <a:t>Fúzhōu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rénmín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chūbǎnshè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zh-TW" altLang="en-US" sz="1600" dirty="0">
                <a:solidFill>
                  <a:prstClr val="black"/>
                </a:solidFill>
              </a:rPr>
              <a:t>福州人民出版社</a:t>
            </a:r>
            <a:r>
              <a:rPr lang="en-US" altLang="zh-TW" sz="1600" dirty="0">
                <a:solidFill>
                  <a:prstClr val="black"/>
                </a:solidFill>
              </a:rPr>
              <a:t>). </a:t>
            </a:r>
            <a:endParaRPr lang="ru-RU" sz="1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/>
              <a:t>Перечень диалектов, использованных для составления списков </a:t>
            </a:r>
            <a:r>
              <a:rPr lang="ru-RU" sz="2400" dirty="0" err="1"/>
              <a:t>Сводеша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9289032" cy="6120680"/>
          </a:xfrm>
        </p:spPr>
        <p:txBody>
          <a:bodyPr numCol="2">
            <a:normAutofit fontScale="47500" lnSpcReduction="20000"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Восточная ветвь:</a:t>
            </a:r>
            <a:br>
              <a:rPr lang="de-DE" sz="4000" dirty="0"/>
            </a:br>
            <a:r>
              <a:rPr lang="de-DE" sz="4000" dirty="0" err="1"/>
              <a:t>Fukkien</a:t>
            </a:r>
            <a:endParaRPr lang="de-DE" sz="4000" dirty="0"/>
          </a:p>
          <a:p>
            <a:r>
              <a:rPr lang="de-DE" sz="4000" dirty="0" err="1"/>
              <a:t>Ningde</a:t>
            </a:r>
            <a:endParaRPr lang="de-DE" sz="4000" dirty="0"/>
          </a:p>
          <a:p>
            <a:r>
              <a:rPr lang="de-DE" sz="4000" dirty="0" err="1"/>
              <a:t>Zhouning</a:t>
            </a:r>
            <a:endParaRPr lang="de-DE" sz="4000" dirty="0"/>
          </a:p>
          <a:p>
            <a:r>
              <a:rPr lang="de-DE" sz="4000" dirty="0" err="1"/>
              <a:t>Fuding</a:t>
            </a:r>
            <a:endParaRPr lang="de-DE" sz="4000" dirty="0"/>
          </a:p>
          <a:p>
            <a:r>
              <a:rPr lang="de-DE" sz="4000" dirty="0" err="1"/>
              <a:t>Gutian</a:t>
            </a:r>
            <a:endParaRPr lang="de-DE" sz="4000" dirty="0"/>
          </a:p>
          <a:p>
            <a:pPr marL="0" indent="0">
              <a:buNone/>
            </a:pPr>
            <a:r>
              <a:rPr lang="ru-RU" sz="4000" dirty="0" err="1">
                <a:solidFill>
                  <a:srgbClr val="00B050"/>
                </a:solidFill>
              </a:rPr>
              <a:t>Пу-сяньская</a:t>
            </a:r>
            <a:r>
              <a:rPr lang="ru-RU" sz="4000" dirty="0">
                <a:solidFill>
                  <a:srgbClr val="00B050"/>
                </a:solidFill>
              </a:rPr>
              <a:t> ветвь:</a:t>
            </a:r>
            <a:endParaRPr lang="de-DE" sz="4000" dirty="0">
              <a:solidFill>
                <a:srgbClr val="00B050"/>
              </a:solidFill>
            </a:endParaRPr>
          </a:p>
          <a:p>
            <a:r>
              <a:rPr lang="de-DE" sz="4000" dirty="0" err="1"/>
              <a:t>Putian</a:t>
            </a:r>
            <a:endParaRPr lang="de-DE" sz="4000" dirty="0"/>
          </a:p>
          <a:p>
            <a:r>
              <a:rPr lang="ru-RU" sz="4000" dirty="0">
                <a:solidFill>
                  <a:srgbClr val="00B050"/>
                </a:solidFill>
              </a:rPr>
              <a:t>Южная ветвь:</a:t>
            </a:r>
            <a:endParaRPr lang="de-DE" sz="4000" dirty="0">
              <a:solidFill>
                <a:srgbClr val="00B050"/>
              </a:solidFill>
            </a:endParaRPr>
          </a:p>
          <a:p>
            <a:r>
              <a:rPr lang="de-DE" sz="4000" dirty="0" err="1"/>
              <a:t>Leizhou</a:t>
            </a:r>
            <a:endParaRPr lang="de-DE" sz="4000" dirty="0"/>
          </a:p>
          <a:p>
            <a:r>
              <a:rPr lang="de-DE" sz="4000" dirty="0" err="1"/>
              <a:t>Dongshan</a:t>
            </a:r>
            <a:r>
              <a:rPr lang="de-DE" sz="4000" dirty="0"/>
              <a:t> </a:t>
            </a:r>
          </a:p>
          <a:p>
            <a:r>
              <a:rPr lang="de-DE" sz="4000" dirty="0"/>
              <a:t>Chaoyang</a:t>
            </a:r>
          </a:p>
          <a:p>
            <a:r>
              <a:rPr lang="de-DE" sz="4000" dirty="0"/>
              <a:t>Quanzhou</a:t>
            </a:r>
          </a:p>
          <a:p>
            <a:r>
              <a:rPr lang="de-DE" sz="4000" dirty="0"/>
              <a:t>Zhangzhou</a:t>
            </a:r>
          </a:p>
          <a:p>
            <a:r>
              <a:rPr lang="de-DE" sz="4000" dirty="0"/>
              <a:t>Xiamen</a:t>
            </a:r>
          </a:p>
          <a:p>
            <a:r>
              <a:rPr lang="de-DE" sz="4000" dirty="0" err="1"/>
              <a:t>Taiwanhua</a:t>
            </a:r>
            <a:endParaRPr lang="de-DE" sz="4000" dirty="0"/>
          </a:p>
          <a:p>
            <a:r>
              <a:rPr lang="de-DE" sz="4000" dirty="0"/>
              <a:t>Chaozhou</a:t>
            </a:r>
          </a:p>
          <a:p>
            <a:r>
              <a:rPr lang="de-DE" sz="4000" dirty="0" err="1"/>
              <a:t>Jinjiang</a:t>
            </a:r>
            <a:endParaRPr lang="de-DE" sz="4000" dirty="0"/>
          </a:p>
          <a:p>
            <a:r>
              <a:rPr lang="de-DE" sz="4000" dirty="0" err="1"/>
              <a:t>Longxi</a:t>
            </a:r>
            <a:endParaRPr lang="de-DE" sz="4000" dirty="0"/>
          </a:p>
          <a:p>
            <a:endParaRPr lang="de-DE" sz="4000" dirty="0"/>
          </a:p>
          <a:p>
            <a:endParaRPr lang="de-DE" sz="4000" dirty="0"/>
          </a:p>
          <a:p>
            <a:r>
              <a:rPr lang="de-DE" sz="4000" dirty="0" err="1"/>
              <a:t>Jieyang</a:t>
            </a:r>
            <a:endParaRPr lang="de-DE" sz="4000" dirty="0"/>
          </a:p>
          <a:p>
            <a:r>
              <a:rPr lang="de-DE" sz="4000" dirty="0" err="1"/>
              <a:t>Longdu</a:t>
            </a:r>
            <a:endParaRPr lang="de-DE" sz="4000" dirty="0"/>
          </a:p>
          <a:p>
            <a:r>
              <a:rPr lang="de-DE" sz="4000" dirty="0" err="1"/>
              <a:t>Yongchun</a:t>
            </a:r>
            <a:endParaRPr lang="de-DE" sz="4000" dirty="0"/>
          </a:p>
          <a:p>
            <a:r>
              <a:rPr lang="de-DE" sz="4000" dirty="0" err="1"/>
              <a:t>Longyan</a:t>
            </a:r>
            <a:endParaRPr lang="de-DE" sz="4000" dirty="0"/>
          </a:p>
          <a:p>
            <a:r>
              <a:rPr lang="de-DE" sz="4000" dirty="0" err="1"/>
              <a:t>Datian</a:t>
            </a:r>
            <a:endParaRPr lang="de-DE" sz="4000" dirty="0"/>
          </a:p>
          <a:p>
            <a:r>
              <a:rPr lang="de-DE" sz="4000" dirty="0" err="1"/>
              <a:t>Youxi</a:t>
            </a:r>
            <a:endParaRPr lang="de-DE" sz="4000" dirty="0">
              <a:solidFill>
                <a:srgbClr val="FF0000"/>
              </a:solidFill>
            </a:endParaRPr>
          </a:p>
          <a:p>
            <a:r>
              <a:rPr lang="ru-RU" sz="4000" dirty="0">
                <a:solidFill>
                  <a:srgbClr val="00B050"/>
                </a:solidFill>
              </a:rPr>
              <a:t>Центральная ветвь:</a:t>
            </a:r>
          </a:p>
          <a:p>
            <a:r>
              <a:rPr lang="de-DE" sz="4000" dirty="0" err="1"/>
              <a:t>Yong’an</a:t>
            </a:r>
            <a:endParaRPr lang="de-DE" sz="4000" dirty="0"/>
          </a:p>
          <a:p>
            <a:r>
              <a:rPr lang="de-DE" sz="4000" dirty="0" err="1"/>
              <a:t>Shaxian</a:t>
            </a:r>
            <a:endParaRPr lang="de-DE" sz="4000" dirty="0"/>
          </a:p>
          <a:p>
            <a:r>
              <a:rPr lang="ru-RU" sz="4000" dirty="0">
                <a:solidFill>
                  <a:srgbClr val="00B050"/>
                </a:solidFill>
              </a:rPr>
              <a:t>Северная ветвь</a:t>
            </a:r>
            <a:r>
              <a:rPr lang="en-US" sz="4000" dirty="0">
                <a:solidFill>
                  <a:srgbClr val="00B050"/>
                </a:solidFill>
              </a:rPr>
              <a:t>:</a:t>
            </a:r>
            <a:endParaRPr lang="ru-RU" sz="4000" dirty="0">
              <a:solidFill>
                <a:srgbClr val="00B050"/>
              </a:solidFill>
            </a:endParaRPr>
          </a:p>
          <a:p>
            <a:r>
              <a:rPr lang="de-DE" sz="4000" dirty="0" err="1"/>
              <a:t>Songxi</a:t>
            </a:r>
            <a:br>
              <a:rPr lang="ru-RU" sz="4000" dirty="0"/>
            </a:br>
            <a:r>
              <a:rPr lang="de-DE" sz="4000" dirty="0" err="1"/>
              <a:t>Jianyang</a:t>
            </a:r>
            <a:endParaRPr lang="de-DE" sz="4000" dirty="0"/>
          </a:p>
          <a:p>
            <a:r>
              <a:rPr lang="de-DE" sz="4000" dirty="0" err="1">
                <a:solidFill>
                  <a:srgbClr val="FF0000"/>
                </a:solidFill>
              </a:rPr>
              <a:t>Jian‘ou</a:t>
            </a:r>
            <a:endParaRPr lang="de-DE" sz="4000" dirty="0">
              <a:solidFill>
                <a:srgbClr val="FF0000"/>
              </a:solidFill>
            </a:endParaRPr>
          </a:p>
          <a:p>
            <a:r>
              <a:rPr lang="ru-RU" sz="4000" dirty="0" err="1">
                <a:solidFill>
                  <a:srgbClr val="00B050"/>
                </a:solidFill>
              </a:rPr>
              <a:t>Шао-цзянская</a:t>
            </a:r>
            <a:r>
              <a:rPr lang="ru-RU" sz="4000" dirty="0">
                <a:solidFill>
                  <a:srgbClr val="00B050"/>
                </a:solidFill>
              </a:rPr>
              <a:t> ветвь</a:t>
            </a:r>
            <a:r>
              <a:rPr lang="en-US" sz="4000" dirty="0">
                <a:solidFill>
                  <a:srgbClr val="00B050"/>
                </a:solidFill>
              </a:rPr>
              <a:t>:</a:t>
            </a:r>
            <a:endParaRPr lang="de-DE" sz="4000" dirty="0">
              <a:solidFill>
                <a:srgbClr val="00B050"/>
              </a:solidFill>
            </a:endParaRPr>
          </a:p>
          <a:p>
            <a:r>
              <a:rPr lang="de-DE" sz="4000" dirty="0" err="1"/>
              <a:t>Shaowu</a:t>
            </a:r>
            <a:endParaRPr lang="de-DE" sz="4000" dirty="0"/>
          </a:p>
          <a:p>
            <a:r>
              <a:rPr lang="de-DE" sz="4000" dirty="0" err="1"/>
              <a:t>Shunchang</a:t>
            </a:r>
            <a:endParaRPr lang="ru-RU" sz="4000" dirty="0"/>
          </a:p>
          <a:p>
            <a:r>
              <a:rPr lang="ru-RU" sz="4000" dirty="0" err="1">
                <a:solidFill>
                  <a:srgbClr val="00B050"/>
                </a:solidFill>
              </a:rPr>
              <a:t>Цюньвэньская</a:t>
            </a:r>
            <a:r>
              <a:rPr lang="ru-RU" sz="4000" dirty="0">
                <a:solidFill>
                  <a:srgbClr val="00B050"/>
                </a:solidFill>
              </a:rPr>
              <a:t> ветвь</a:t>
            </a:r>
            <a:r>
              <a:rPr lang="en-US" sz="4000" dirty="0">
                <a:solidFill>
                  <a:srgbClr val="00B050"/>
                </a:solidFill>
              </a:rPr>
              <a:t>:</a:t>
            </a:r>
            <a:endParaRPr lang="ru-RU" sz="4000" dirty="0">
              <a:solidFill>
                <a:srgbClr val="00B050"/>
              </a:solidFill>
            </a:endParaRPr>
          </a:p>
          <a:p>
            <a:r>
              <a:rPr lang="en-US" sz="4000" dirty="0"/>
              <a:t>Haikou</a:t>
            </a:r>
          </a:p>
          <a:p>
            <a:r>
              <a:rPr lang="en-US" sz="4000" dirty="0" err="1">
                <a:solidFill>
                  <a:srgbClr val="FF0000"/>
                </a:solidFill>
              </a:rPr>
              <a:t>Wenchang</a:t>
            </a:r>
            <a:endParaRPr lang="de-DE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12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\Магистратура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51131"/>
            <a:ext cx="7200799" cy="640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6632"/>
            <a:ext cx="82089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по Лингвистическому атласу Китая 1987г </a:t>
            </a:r>
          </a:p>
        </p:txBody>
      </p:sp>
    </p:spTree>
    <p:extLst>
      <p:ext uri="{BB962C8B-B14F-4D97-AF65-F5344CB8AC3E}">
        <p14:creationId xmlns:p14="http://schemas.microsoft.com/office/powerpoint/2010/main" val="66383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4744"/>
          </a:xfrm>
        </p:spPr>
        <p:txBody>
          <a:bodyPr/>
          <a:lstStyle/>
          <a:p>
            <a:r>
              <a:rPr lang="ru-RU" sz="2800" dirty="0">
                <a:solidFill>
                  <a:srgbClr val="FFC000"/>
                </a:solidFill>
              </a:rPr>
              <a:t>Классификация Джерри </a:t>
            </a:r>
            <a:r>
              <a:rPr lang="ru-RU" sz="2800" dirty="0" err="1">
                <a:solidFill>
                  <a:srgbClr val="FFC000"/>
                </a:solidFill>
              </a:rPr>
              <a:t>Нормана</a:t>
            </a:r>
            <a:r>
              <a:rPr lang="ru-RU" sz="2800" dirty="0">
                <a:solidFill>
                  <a:srgbClr val="FFC000"/>
                </a:solidFill>
              </a:rPr>
              <a:t> 1991г 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Континентальные  диалекты: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(1) Северно-западная (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Jian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’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Jianyang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Chongan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Pucheng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Zhenhe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Songxi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);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(2)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дальневосточнная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группа (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Shaowu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Jiangle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Shunchang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);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(3) группа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юнъань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или центральная (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Yong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’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Shaxian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Sanming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). 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Побережные диалекты: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(1) северно-восточная группа (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Funing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’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Ningde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Zherong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,);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(2)  группа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Синхуа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Putian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Xianyou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);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(3) Южная группа (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Zhangzhou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Quanzhou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Chaozhou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Taiwan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Hainan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16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400" b="1" dirty="0">
                <a:solidFill>
                  <a:srgbClr val="FFC000"/>
                </a:solidFill>
                <a:effectLst/>
                <a:latin typeface="Times New Roman"/>
                <a:ea typeface="SimSun"/>
                <a:cs typeface="Times New Roman"/>
              </a:rPr>
              <a:t>Классификация </a:t>
            </a:r>
            <a:r>
              <a:rPr lang="ru-RU" sz="2400" b="1" dirty="0" err="1">
                <a:solidFill>
                  <a:srgbClr val="FFC000"/>
                </a:solidFill>
                <a:effectLst/>
                <a:latin typeface="Times New Roman"/>
                <a:ea typeface="SimSun"/>
                <a:cs typeface="Times New Roman"/>
              </a:rPr>
              <a:t>Хоу</a:t>
            </a:r>
            <a:r>
              <a:rPr lang="ru-RU" sz="2400" b="1" dirty="0">
                <a:solidFill>
                  <a:srgbClr val="FFC000"/>
                </a:solidFill>
                <a:effectLst/>
                <a:latin typeface="Times New Roman"/>
                <a:ea typeface="SimSun"/>
                <a:cs typeface="Times New Roman"/>
              </a:rPr>
              <a:t> Цзин-и  2002 г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1) южные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Минь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Xiamen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Zhangzhou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Quanzhou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Chaozhou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Longyan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 при этом разделяет их на три </a:t>
            </a:r>
            <a:r>
              <a:rPr lang="ru-RU" i="1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субгруппы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Quanzhang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泉漳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Datian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大田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and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Chaoshan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潮汕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 ,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2) восточные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Минь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Fuzhou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Fu’an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Fuding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),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3) центральные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Минь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Yong’an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Shaxian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and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Sanming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),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4) северные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Минь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Jianyang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Jian’ou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Chong’an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and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Pucheng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),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5)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путяньская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Putian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and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Xianyou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),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6)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цюньвэйньская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или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цюньлэйская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группа (языки острова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Хайнань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 и полуострова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Лэйчжоу</a:t>
            </a:r>
            <a:r>
              <a:rPr lang="ru-RU" dirty="0">
                <a:solidFill>
                  <a:schemeClr val="tx1"/>
                </a:solidFill>
                <a:latin typeface="Times New Roman"/>
                <a:ea typeface="SimSun"/>
                <a:cs typeface="Times New Roman"/>
              </a:rPr>
              <a:t>).</a:t>
            </a:r>
            <a:endParaRPr lang="ru-RU" sz="20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72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CAFA2812-970F-4379-B4DE-A09B86EB8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46" y="44624"/>
            <a:ext cx="9351846" cy="6912768"/>
          </a:xfrm>
        </p:spPr>
      </p:pic>
    </p:spTree>
    <p:extLst>
      <p:ext uri="{BB962C8B-B14F-4D97-AF65-F5344CB8AC3E}">
        <p14:creationId xmlns:p14="http://schemas.microsoft.com/office/powerpoint/2010/main" val="277291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19C28F-806E-4423-A824-7B5C9F30A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0" y="188640"/>
            <a:ext cx="8971975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8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2D60E-70DB-4D3C-A27D-EFF64BBE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AA700A3-A4FC-40B5-AFFF-D746B9A43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36" y="0"/>
            <a:ext cx="9316672" cy="6858000"/>
          </a:xfrm>
        </p:spPr>
      </p:pic>
    </p:spTree>
    <p:extLst>
      <p:ext uri="{BB962C8B-B14F-4D97-AF65-F5344CB8AC3E}">
        <p14:creationId xmlns:p14="http://schemas.microsoft.com/office/powerpoint/2010/main" val="1358540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5312</TotalTime>
  <Words>2171</Words>
  <Application>Microsoft Office PowerPoint</Application>
  <PresentationFormat>Экран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微軟正黑體</vt:lpstr>
      <vt:lpstr>新細明體</vt:lpstr>
      <vt:lpstr>SimSun</vt:lpstr>
      <vt:lpstr>Arial</vt:lpstr>
      <vt:lpstr>Calibri</vt:lpstr>
      <vt:lpstr>Century Gothic</vt:lpstr>
      <vt:lpstr>Courier New</vt:lpstr>
      <vt:lpstr>Palatino Linotype</vt:lpstr>
      <vt:lpstr>Starling Serif</vt:lpstr>
      <vt:lpstr>Times New Roman</vt:lpstr>
      <vt:lpstr>Wingdings</vt:lpstr>
      <vt:lpstr>Исполнительная</vt:lpstr>
      <vt:lpstr>Генетическая классификация диалектов группы Минь</vt:lpstr>
      <vt:lpstr>Презентация PowerPoint</vt:lpstr>
      <vt:lpstr>Перечень диалектов, использованных для составления списков Сводеша</vt:lpstr>
      <vt:lpstr>Презентация PowerPoint</vt:lpstr>
      <vt:lpstr>Классификация Джерри Нормана 1991г .  </vt:lpstr>
      <vt:lpstr>Классификация Хоу Цзин-и  2002 г</vt:lpstr>
      <vt:lpstr>Презентация PowerPoint</vt:lpstr>
      <vt:lpstr>Презентация PowerPoint</vt:lpstr>
      <vt:lpstr>Презентация PowerPoint</vt:lpstr>
      <vt:lpstr>Соотношение между диалектами на севере Фуцзяни</vt:lpstr>
      <vt:lpstr>Сопоставление  миньдунских лексических маркеров с лексикой диалекта Путянь</vt:lpstr>
      <vt:lpstr>Сопоставление миньнаньских лексических маркеров с лексикой диалекта Путянь</vt:lpstr>
      <vt:lpstr>Презентация PowerPoint</vt:lpstr>
      <vt:lpstr>Сопоставление миньнаньских лексических маркеров с лексикой диалектов Датянь и Юси</vt:lpstr>
      <vt:lpstr>Сопоставление миньдунских лексических маркеров с лексикой диалектов Датянь и Юси</vt:lpstr>
      <vt:lpstr>Связь между Цюньвэньской и Лэйчжоуской подветвями</vt:lpstr>
      <vt:lpstr>Выводы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Генетическая классификация диалектов группы Минь</dc:title>
  <dc:creator>Марина Лоренц</dc:creator>
  <cp:lastModifiedBy>Марина Лоренц</cp:lastModifiedBy>
  <cp:revision>31</cp:revision>
  <dcterms:created xsi:type="dcterms:W3CDTF">2020-03-10T11:32:53Z</dcterms:created>
  <dcterms:modified xsi:type="dcterms:W3CDTF">2020-10-18T19:18:59Z</dcterms:modified>
</cp:coreProperties>
</file>