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7" r:id="rId2"/>
    <p:sldId id="348" r:id="rId3"/>
    <p:sldId id="259" r:id="rId4"/>
    <p:sldId id="442" r:id="rId5"/>
    <p:sldId id="380" r:id="rId6"/>
    <p:sldId id="436" r:id="rId7"/>
    <p:sldId id="299" r:id="rId8"/>
    <p:sldId id="258" r:id="rId9"/>
    <p:sldId id="437" r:id="rId10"/>
    <p:sldId id="438" r:id="rId11"/>
    <p:sldId id="441" r:id="rId12"/>
    <p:sldId id="260" r:id="rId13"/>
    <p:sldId id="439" r:id="rId14"/>
    <p:sldId id="263" r:id="rId15"/>
    <p:sldId id="261" r:id="rId16"/>
    <p:sldId id="443" r:id="rId17"/>
    <p:sldId id="445" r:id="rId18"/>
    <p:sldId id="444" r:id="rId19"/>
    <p:sldId id="262" r:id="rId20"/>
    <p:sldId id="440" r:id="rId21"/>
    <p:sldId id="264" r:id="rId22"/>
    <p:sldId id="26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EF32F-1B31-104A-82C8-0C74FF19C89D}" type="datetimeFigureOut">
              <a:rPr lang="en-US" smtClean="0"/>
              <a:t>3/23/23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A6A76-B58A-4E4D-B8F2-77B196DA7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8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E90FAA-FC85-224C-9515-D7AD8F9B3D9D}" type="slidenum">
              <a:rPr lang="en-US"/>
              <a:pPr/>
              <a:t>5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06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E90FAA-FC85-224C-9515-D7AD8F9B3D9D}" type="slidenum">
              <a:rPr lang="en-US"/>
              <a:pPr/>
              <a:t>6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19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5FC7-4D90-F742-927E-C2867C253E61}" type="datetimeFigureOut">
              <a:rPr lang="en-US" smtClean="0"/>
              <a:t>3/23/23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3523-7A8E-DB4B-B522-BD2101A4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86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5FC7-4D90-F742-927E-C2867C253E61}" type="datetimeFigureOut">
              <a:rPr lang="en-US" smtClean="0"/>
              <a:t>3/23/23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3523-7A8E-DB4B-B522-BD2101A4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57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5FC7-4D90-F742-927E-C2867C253E61}" type="datetimeFigureOut">
              <a:rPr lang="en-US" smtClean="0"/>
              <a:t>3/23/23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3523-7A8E-DB4B-B522-BD2101A4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25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5FC7-4D90-F742-927E-C2867C253E61}" type="datetimeFigureOut">
              <a:rPr lang="en-US" smtClean="0"/>
              <a:t>3/23/23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3523-7A8E-DB4B-B522-BD2101A4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93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5FC7-4D90-F742-927E-C2867C253E61}" type="datetimeFigureOut">
              <a:rPr lang="en-US" smtClean="0"/>
              <a:t>3/23/23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3523-7A8E-DB4B-B522-BD2101A4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84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5FC7-4D90-F742-927E-C2867C253E61}" type="datetimeFigureOut">
              <a:rPr lang="en-US" smtClean="0"/>
              <a:t>3/23/23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3523-7A8E-DB4B-B522-BD2101A4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6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5FC7-4D90-F742-927E-C2867C253E61}" type="datetimeFigureOut">
              <a:rPr lang="en-US" smtClean="0"/>
              <a:t>3/23/23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3523-7A8E-DB4B-B522-BD2101A4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03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5FC7-4D90-F742-927E-C2867C253E61}" type="datetimeFigureOut">
              <a:rPr lang="en-US" smtClean="0"/>
              <a:t>3/23/23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3523-7A8E-DB4B-B522-BD2101A4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28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5FC7-4D90-F742-927E-C2867C253E61}" type="datetimeFigureOut">
              <a:rPr lang="en-US" smtClean="0"/>
              <a:t>3/23/23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3523-7A8E-DB4B-B522-BD2101A4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6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5FC7-4D90-F742-927E-C2867C253E61}" type="datetimeFigureOut">
              <a:rPr lang="en-US" smtClean="0"/>
              <a:t>3/23/23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3523-7A8E-DB4B-B522-BD2101A4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53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5FC7-4D90-F742-927E-C2867C253E61}" type="datetimeFigureOut">
              <a:rPr lang="en-US" smtClean="0"/>
              <a:t>3/23/23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3523-7A8E-DB4B-B522-BD2101A4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64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B5FC7-4D90-F742-927E-C2867C253E61}" type="datetimeFigureOut">
              <a:rPr lang="en-US" smtClean="0"/>
              <a:t>3/23/23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A3523-7A8E-DB4B-B522-BD2101A4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7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9F2FE-5608-8614-AA49-F2ED92DB933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solidFill>
                  <a:sysClr val="windowText" lastClr="000000"/>
                </a:solidFill>
              </a:rPr>
              <a:t>Reconstructing Proto-Yeniseian Laterals and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Rhotics</a:t>
            </a:r>
            <a:endParaRPr lang="en-US" sz="3200" b="1" dirty="0">
              <a:solidFill>
                <a:sysClr val="windowText" lastClr="000000"/>
              </a:solidFill>
            </a:endParaRPr>
          </a:p>
          <a:p>
            <a:pPr algn="ctr"/>
            <a:r>
              <a:rPr lang="ru-RU" sz="3200" b="1" dirty="0">
                <a:solidFill>
                  <a:sysClr val="windowText" lastClr="000000"/>
                </a:solidFill>
              </a:rPr>
              <a:t>К реконструкции </a:t>
            </a:r>
            <a:r>
              <a:rPr lang="ru-RU" sz="3200" b="1" dirty="0" err="1">
                <a:solidFill>
                  <a:sysClr val="windowText" lastClr="000000"/>
                </a:solidFill>
              </a:rPr>
              <a:t>праенисейских</a:t>
            </a:r>
            <a:r>
              <a:rPr lang="ru-RU" sz="3200" b="1" dirty="0">
                <a:solidFill>
                  <a:sysClr val="windowText" lastClr="000000"/>
                </a:solidFill>
              </a:rPr>
              <a:t> латеральных </a:t>
            </a:r>
            <a:endParaRPr lang="en-US" sz="3200" b="1" dirty="0">
              <a:solidFill>
                <a:sysClr val="windowText" lastClr="000000"/>
              </a:solidFill>
            </a:endParaRPr>
          </a:p>
          <a:p>
            <a:pPr algn="ctr"/>
            <a:r>
              <a:rPr lang="ru-RU" sz="3200" b="1" dirty="0">
                <a:solidFill>
                  <a:sysClr val="windowText" lastClr="000000"/>
                </a:solidFill>
              </a:rPr>
              <a:t>и </a:t>
            </a:r>
            <a:r>
              <a:rPr lang="ru-RU" sz="3200" b="1" dirty="0" err="1">
                <a:solidFill>
                  <a:sysClr val="windowText" lastClr="000000"/>
                </a:solidFill>
              </a:rPr>
              <a:t>ротических</a:t>
            </a:r>
            <a:r>
              <a:rPr lang="ru-RU" sz="3200" b="1" dirty="0">
                <a:solidFill>
                  <a:sysClr val="windowText" lastClr="000000"/>
                </a:solidFill>
              </a:rPr>
              <a:t> согласных</a:t>
            </a:r>
            <a:endParaRPr lang="en-US" sz="3200" b="1" dirty="0">
              <a:solidFill>
                <a:sysClr val="windowText" lastClr="000000"/>
              </a:solidFill>
            </a:endParaRPr>
          </a:p>
          <a:p>
            <a:pPr algn="ctr"/>
            <a:endParaRPr lang="en-US" sz="1000" dirty="0">
              <a:solidFill>
                <a:sysClr val="windowText" lastClr="000000"/>
              </a:solidFill>
            </a:endParaRP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Edward Vajda</a:t>
            </a:r>
            <a:r>
              <a:rPr lang="ru-RU" sz="2000" dirty="0">
                <a:solidFill>
                  <a:sysClr val="windowText" lastClr="000000"/>
                </a:solidFill>
              </a:rPr>
              <a:t> Эдвард Вайда</a:t>
            </a:r>
            <a:endParaRPr lang="en-US" sz="2000" dirty="0">
              <a:solidFill>
                <a:sysClr val="windowText" lastClr="000000"/>
              </a:solidFill>
            </a:endParaRP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(Western Washington University </a:t>
            </a:r>
            <a:r>
              <a:rPr lang="ru-RU" sz="2000" dirty="0">
                <a:solidFill>
                  <a:sysClr val="windowText" lastClr="000000"/>
                </a:solidFill>
              </a:rPr>
              <a:t>Западный Вашингтонский Университет</a:t>
            </a:r>
            <a:r>
              <a:rPr lang="en-US" sz="2000" dirty="0">
                <a:solidFill>
                  <a:sysClr val="windowText" lastClr="000000"/>
                </a:solidFill>
              </a:rPr>
              <a:t>)</a:t>
            </a:r>
          </a:p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70</a:t>
            </a:r>
            <a:r>
              <a:rPr lang="en-US" sz="2800" baseline="30000" dirty="0">
                <a:solidFill>
                  <a:sysClr val="windowText" lastClr="000000"/>
                </a:solidFill>
              </a:rPr>
              <a:t>th</a:t>
            </a:r>
            <a:r>
              <a:rPr lang="en-US" sz="2800" dirty="0">
                <a:solidFill>
                  <a:sysClr val="windowText" lastClr="000000"/>
                </a:solidFill>
              </a:rPr>
              <a:t> S. A. </a:t>
            </a:r>
            <a:r>
              <a:rPr lang="en-US" sz="2800" dirty="0" err="1">
                <a:solidFill>
                  <a:sysClr val="windowText" lastClr="000000"/>
                </a:solidFill>
              </a:rPr>
              <a:t>Starostin</a:t>
            </a:r>
            <a:r>
              <a:rPr lang="en-US" sz="2800" dirty="0">
                <a:solidFill>
                  <a:sysClr val="windowText" lastClr="000000"/>
                </a:solidFill>
              </a:rPr>
              <a:t> Jubilee Conference</a:t>
            </a:r>
          </a:p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Moscow</a:t>
            </a:r>
            <a:r>
              <a:rPr lang="ru-RU" sz="2800" dirty="0">
                <a:solidFill>
                  <a:sysClr val="windowText" lastClr="000000"/>
                </a:solidFill>
              </a:rPr>
              <a:t>, </a:t>
            </a:r>
            <a:r>
              <a:rPr lang="en-US" sz="2800" dirty="0">
                <a:solidFill>
                  <a:sysClr val="windowText" lastClr="000000"/>
                </a:solidFill>
              </a:rPr>
              <a:t>March 24,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585C42-4055-46BA-0FFB-DEDC84BC9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717" y="3416300"/>
            <a:ext cx="50800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56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9F2FE-5608-8614-AA49-F2ED92DB933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The 20</a:t>
            </a:r>
            <a:r>
              <a:rPr lang="en-US" sz="2800" baseline="30000" dirty="0">
                <a:solidFill>
                  <a:sysClr val="windowText" lastClr="000000"/>
                </a:solidFill>
              </a:rPr>
              <a:t>th</a:t>
            </a:r>
            <a:r>
              <a:rPr lang="en-US" sz="2800" dirty="0">
                <a:solidFill>
                  <a:sysClr val="windowText" lastClr="000000"/>
                </a:solidFill>
              </a:rPr>
              <a:t> century </a:t>
            </a:r>
            <a:r>
              <a:rPr lang="en-US" sz="2800" dirty="0" err="1">
                <a:solidFill>
                  <a:sysClr val="windowText" lastClr="000000"/>
                </a:solidFill>
              </a:rPr>
              <a:t>Yugh</a:t>
            </a:r>
            <a:r>
              <a:rPr lang="en-US" sz="2800" dirty="0">
                <a:solidFill>
                  <a:sysClr val="windowText" lastClr="000000"/>
                </a:solidFill>
              </a:rPr>
              <a:t> consonant inventory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6E542838-0301-2AD5-D362-1B3B174CA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966"/>
            <a:ext cx="9010710" cy="38176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DDBE94-45A5-7707-67F8-48C7D77028C9}"/>
              </a:ext>
            </a:extLst>
          </p:cNvPr>
          <p:cNvSpPr/>
          <p:nvPr/>
        </p:nvSpPr>
        <p:spPr>
          <a:xfrm>
            <a:off x="0" y="4290587"/>
            <a:ext cx="9144000" cy="25674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FF00"/>
                </a:solidFill>
              </a:rPr>
              <a:t>Yugh</a:t>
            </a:r>
            <a:r>
              <a:rPr lang="en-US" sz="2800" dirty="0">
                <a:solidFill>
                  <a:srgbClr val="FFFF00"/>
                </a:solidFill>
              </a:rPr>
              <a:t> /r/ </a:t>
            </a:r>
            <a:r>
              <a:rPr lang="en-US" sz="2800" dirty="0"/>
              <a:t>derives from a </a:t>
            </a:r>
            <a:r>
              <a:rPr lang="en-US" sz="2800" dirty="0">
                <a:solidFill>
                  <a:srgbClr val="FFFF00"/>
                </a:solidFill>
              </a:rPr>
              <a:t>merger of PY rhotic *r and lateral *l</a:t>
            </a:r>
            <a:r>
              <a:rPr lang="en-US" sz="2800" dirty="0"/>
              <a:t>, probably pronounced [</a:t>
            </a:r>
            <a:r>
              <a:rPr lang="en-US" sz="2800" dirty="0" err="1"/>
              <a:t>ɬ</a:t>
            </a:r>
            <a:r>
              <a:rPr lang="en-US" sz="2800" dirty="0"/>
              <a:t>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FF00"/>
                </a:solidFill>
              </a:rPr>
              <a:t>Yugh</a:t>
            </a:r>
            <a:r>
              <a:rPr lang="en-US" sz="2800" dirty="0">
                <a:solidFill>
                  <a:srgbClr val="FFFF00"/>
                </a:solidFill>
              </a:rPr>
              <a:t> /l/ </a:t>
            </a:r>
            <a:r>
              <a:rPr lang="en-US" sz="2800" dirty="0"/>
              <a:t>is a reflex of </a:t>
            </a:r>
            <a:r>
              <a:rPr lang="en-US" sz="2800" dirty="0">
                <a:solidFill>
                  <a:srgbClr val="FFFF00"/>
                </a:solidFill>
              </a:rPr>
              <a:t>PY lateral *</a:t>
            </a:r>
            <a:r>
              <a:rPr lang="en-US" sz="2800" dirty="0" err="1">
                <a:solidFill>
                  <a:srgbClr val="FFFF00"/>
                </a:solidFill>
              </a:rPr>
              <a:t>tɬ</a:t>
            </a:r>
            <a:endParaRPr lang="en-US" sz="2800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The uncommon </a:t>
            </a:r>
            <a:r>
              <a:rPr lang="en-US" sz="2800" dirty="0" err="1">
                <a:solidFill>
                  <a:srgbClr val="FFFF00"/>
                </a:solidFill>
              </a:rPr>
              <a:t>Yugh</a:t>
            </a:r>
            <a:r>
              <a:rPr lang="en-US" sz="2800" dirty="0">
                <a:solidFill>
                  <a:srgbClr val="FFFF00"/>
                </a:solidFill>
              </a:rPr>
              <a:t> palatal /</a:t>
            </a:r>
            <a:r>
              <a:rPr lang="en-US" sz="2800" dirty="0" err="1">
                <a:solidFill>
                  <a:srgbClr val="FFFF00"/>
                </a:solidFill>
              </a:rPr>
              <a:t>l</a:t>
            </a:r>
            <a:r>
              <a:rPr lang="en-US" sz="2800" baseline="30000" dirty="0" err="1">
                <a:solidFill>
                  <a:srgbClr val="FFFF00"/>
                </a:solidFill>
              </a:rPr>
              <a:t>j</a:t>
            </a:r>
            <a:r>
              <a:rPr lang="en-US" sz="2800" dirty="0">
                <a:solidFill>
                  <a:srgbClr val="FFFF00"/>
                </a:solidFill>
              </a:rPr>
              <a:t>/ </a:t>
            </a:r>
            <a:r>
              <a:rPr lang="en-US" sz="2800" dirty="0"/>
              <a:t>is innovative, derived from </a:t>
            </a:r>
            <a:r>
              <a:rPr lang="en-US" sz="2800" dirty="0">
                <a:solidFill>
                  <a:srgbClr val="FFFF00"/>
                </a:solidFill>
              </a:rPr>
              <a:t>coalescence of PY *r or *l with a velar segment</a:t>
            </a:r>
          </a:p>
        </p:txBody>
      </p:sp>
    </p:spTree>
    <p:extLst>
      <p:ext uri="{BB962C8B-B14F-4D97-AF65-F5344CB8AC3E}">
        <p14:creationId xmlns:p14="http://schemas.microsoft.com/office/powerpoint/2010/main" val="98901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9F2FE-5608-8614-AA49-F2ED92DB9334}"/>
              </a:ext>
            </a:extLst>
          </p:cNvPr>
          <p:cNvSpPr/>
          <p:nvPr/>
        </p:nvSpPr>
        <p:spPr>
          <a:xfrm>
            <a:off x="0" y="2507029"/>
            <a:ext cx="9144000" cy="43509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900" dirty="0">
              <a:solidFill>
                <a:schemeClr val="tx1"/>
              </a:solidFill>
            </a:endParaRPr>
          </a:p>
          <a:p>
            <a:pPr marL="228600" marR="1165860" indent="-114300" algn="just">
              <a:spcBef>
                <a:spcPts val="0"/>
              </a:spcBef>
              <a:spcAft>
                <a:spcPts val="0"/>
              </a:spcAft>
              <a:tabLst>
                <a:tab pos="4320540" algn="l"/>
              </a:tabLst>
            </a:pPr>
            <a:r>
              <a:rPr lang="en-US" sz="24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*</a:t>
            </a:r>
            <a:r>
              <a:rPr lang="en-US" sz="2400" b="1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aspɯ</a:t>
            </a:r>
            <a:r>
              <a:rPr lang="en-US" sz="2400" b="1" i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laŋ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PK ‘clouds’ &gt; </a:t>
            </a:r>
            <a:r>
              <a:rPr lang="en-US" sz="24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Ket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aspulaŋ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Yugh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asfɯliŋ</a:t>
            </a:r>
            <a:r>
              <a:rPr lang="en-US" sz="2400" i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~ </a:t>
            </a:r>
            <a:r>
              <a:rPr lang="en-US" sz="2400" i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asfɯːl</a:t>
            </a:r>
            <a:r>
              <a:rPr lang="en-US" sz="2400" i="1" baseline="30000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j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id.</a:t>
            </a:r>
          </a:p>
          <a:p>
            <a:pPr marL="285750" marR="1165860" indent="-114300" algn="just">
              <a:spcBef>
                <a:spcPts val="0"/>
              </a:spcBef>
              <a:spcAft>
                <a:spcPts val="0"/>
              </a:spcAft>
              <a:tabLst>
                <a:tab pos="4320540" algn="l"/>
              </a:tabLst>
            </a:pP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 &gt; </a:t>
            </a:r>
            <a:r>
              <a:rPr lang="en-US" sz="2400" b="1" i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asfɯːl</a:t>
            </a:r>
            <a:r>
              <a:rPr lang="en-US" sz="2400" b="1" i="1" baseline="30000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j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Yugh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(</a:t>
            </a:r>
            <a:r>
              <a:rPr lang="en-US" sz="2400" cap="small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adj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) ‘cloudy’, ‘nebulous’ &lt; PK *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aspɯl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‘cloud’ + *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Vŋ</a:t>
            </a:r>
            <a:r>
              <a:rPr lang="en-US" sz="2400" i="1" baseline="300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(</a:t>
            </a:r>
            <a:r>
              <a:rPr lang="en-US" sz="2400" cap="small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adj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suff., reduced to vowel length, softness of /</a:t>
            </a:r>
            <a:r>
              <a:rPr lang="en-US" sz="24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l</a:t>
            </a:r>
            <a:r>
              <a:rPr lang="en-US" sz="2400" baseline="300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j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/)</a:t>
            </a:r>
          </a:p>
          <a:p>
            <a:pPr marL="285750" marR="1165860" indent="-114300" algn="just">
              <a:tabLst>
                <a:tab pos="4320540" algn="l"/>
              </a:tabLst>
            </a:pPr>
            <a:r>
              <a:rPr lang="en-US" sz="24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en-US" sz="2400" b="1" i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lk</a:t>
            </a:r>
            <a:r>
              <a:rPr lang="en-US" sz="2400" b="1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PK ‘stem’, ‘handle’ &lt; *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ul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‘stalk’ + *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ken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‘wood’ &gt; SK 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dūˑl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cap="small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dulaŋ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), NK 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dūl</a:t>
            </a:r>
            <a:r>
              <a:rPr lang="en-US" sz="2400" i="1" baseline="300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cap="small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dūˑ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i="1" baseline="300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eŋ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en-US" sz="24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Yugh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dūˑ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i="1" baseline="300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400" b="1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id. (</a:t>
            </a:r>
            <a:r>
              <a:rPr lang="en-US" sz="2400" cap="small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dūˑ</a:t>
            </a:r>
            <a:r>
              <a:rPr lang="en-US" sz="2400" i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i="1" baseline="30000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400" i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iŋ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ɯn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[-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iŋ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&lt; *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ken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‘wood’])</a:t>
            </a:r>
          </a:p>
          <a:p>
            <a:pPr marL="285750" marR="1165860" indent="-114300" algn="just">
              <a:tabLst>
                <a:tab pos="4320540" algn="l"/>
              </a:tabLst>
            </a:pPr>
            <a:r>
              <a:rPr lang="en-US" sz="24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2400" b="1" i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rVŋ</a:t>
            </a:r>
            <a:r>
              <a:rPr lang="en-US" sz="2400" b="1" i="1" baseline="30000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PY (</a:t>
            </a:r>
            <a:r>
              <a:rPr lang="en-US" sz="2400" cap="small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 ‘wet’ &lt; *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xur</a:t>
            </a:r>
            <a:r>
              <a:rPr lang="en-US" sz="24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‘rain’, ‘moisture’ + *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Vŋʷ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cap="small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 &gt; </a:t>
            </a:r>
            <a:r>
              <a:rPr lang="en-US" sz="24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Ket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ūˑl ~ 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ul</a:t>
            </a:r>
            <a:r>
              <a:rPr lang="en-US" sz="2400" i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eŋ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Yugh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ūˑ</a:t>
            </a:r>
            <a:r>
              <a:rPr lang="en-US" sz="2400" i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i="1" baseline="30000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400" i="1" baseline="30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‘wet’</a:t>
            </a:r>
          </a:p>
          <a:p>
            <a:pPr marL="285750" marR="1165860" indent="-114300" algn="just">
              <a:spcBef>
                <a:spcPts val="0"/>
              </a:spcBef>
              <a:spcAft>
                <a:spcPts val="0"/>
              </a:spcAft>
              <a:tabLst>
                <a:tab pos="4320540" algn="l"/>
              </a:tabLst>
            </a:pPr>
            <a:endParaRPr lang="en-US" sz="2400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6E542838-0301-2AD5-D362-1B3B174CA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17324" cy="2507028"/>
          </a:xfrm>
          <a:prstGeom prst="rect">
            <a:avLst/>
          </a:prstGeom>
        </p:spPr>
      </p:pic>
      <p:sp>
        <p:nvSpPr>
          <p:cNvPr id="3" name="Donut 2">
            <a:extLst>
              <a:ext uri="{FF2B5EF4-FFF2-40B4-BE49-F238E27FC236}">
                <a16:creationId xmlns:a16="http://schemas.microsoft.com/office/drawing/2014/main" id="{1B93D1E6-2A41-32AD-881B-8074FB9A2459}"/>
              </a:ext>
            </a:extLst>
          </p:cNvPr>
          <p:cNvSpPr/>
          <p:nvPr/>
        </p:nvSpPr>
        <p:spPr>
          <a:xfrm>
            <a:off x="3447393" y="1660635"/>
            <a:ext cx="704193" cy="462455"/>
          </a:xfrm>
          <a:prstGeom prst="donut">
            <a:avLst>
              <a:gd name="adj" fmla="val 88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3E104F-E2B5-09C0-7E81-D8E25CC1E6D0}"/>
              </a:ext>
            </a:extLst>
          </p:cNvPr>
          <p:cNvSpPr txBox="1"/>
          <p:nvPr/>
        </p:nvSpPr>
        <p:spPr>
          <a:xfrm>
            <a:off x="220718" y="6053958"/>
            <a:ext cx="852028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Remember that all laterals and </a:t>
            </a:r>
            <a:r>
              <a:rPr lang="en-US" sz="2400" dirty="0" err="1"/>
              <a:t>rhotics</a:t>
            </a:r>
            <a:r>
              <a:rPr lang="en-US" sz="2400" dirty="0"/>
              <a:t> merged to /l/ in modern </a:t>
            </a:r>
            <a:r>
              <a:rPr lang="en-US" sz="2400" dirty="0" err="1"/>
              <a:t>Ket</a:t>
            </a:r>
            <a:r>
              <a:rPr lang="en-US" sz="2400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ECACF2-D70E-72F9-640C-AAAF19189056}"/>
              </a:ext>
            </a:extLst>
          </p:cNvPr>
          <p:cNvSpPr/>
          <p:nvPr/>
        </p:nvSpPr>
        <p:spPr>
          <a:xfrm>
            <a:off x="5917324" y="662151"/>
            <a:ext cx="3226676" cy="136634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Origin of </a:t>
            </a:r>
            <a:r>
              <a:rPr lang="en-US" sz="2400" dirty="0" err="1"/>
              <a:t>Yugh</a:t>
            </a:r>
            <a:r>
              <a:rPr lang="en-US" sz="2400" dirty="0"/>
              <a:t> palatalized phoneme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/</a:t>
            </a:r>
            <a:r>
              <a:rPr lang="en-US" sz="3600" dirty="0" err="1">
                <a:solidFill>
                  <a:srgbClr val="FFFF00"/>
                </a:solidFill>
              </a:rPr>
              <a:t>l</a:t>
            </a:r>
            <a:r>
              <a:rPr lang="en-US" sz="3600" baseline="30000" dirty="0" err="1">
                <a:solidFill>
                  <a:srgbClr val="FFFF00"/>
                </a:solidFill>
              </a:rPr>
              <a:t>j</a:t>
            </a:r>
            <a:r>
              <a:rPr lang="en-US" sz="3600" dirty="0">
                <a:solidFill>
                  <a:srgbClr val="FFFF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94099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9F2FE-5608-8614-AA49-F2ED92DB9334}"/>
              </a:ext>
            </a:extLst>
          </p:cNvPr>
          <p:cNvSpPr/>
          <p:nvPr/>
        </p:nvSpPr>
        <p:spPr>
          <a:xfrm>
            <a:off x="28815" y="3447594"/>
            <a:ext cx="9031102" cy="34104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ysClr val="windowText" lastClr="000000"/>
                </a:solidFill>
              </a:rPr>
              <a:t>No evidence that native PY *r appeared word initially, except in a few clippings:  Assan </a:t>
            </a:r>
            <a:r>
              <a:rPr lang="en-US" sz="2600" i="1" dirty="0">
                <a:solidFill>
                  <a:sysClr val="windowText" lastClr="000000"/>
                </a:solidFill>
              </a:rPr>
              <a:t>(he)</a:t>
            </a:r>
            <a:r>
              <a:rPr lang="en-US" sz="2600" i="1" dirty="0" err="1">
                <a:solidFill>
                  <a:sysClr val="windowText" lastClr="000000"/>
                </a:solidFill>
              </a:rPr>
              <a:t>rajali</a:t>
            </a:r>
            <a:r>
              <a:rPr lang="en-US" sz="2600" i="1" dirty="0">
                <a:solidFill>
                  <a:sysClr val="windowText" lastClr="000000"/>
                </a:solidFill>
              </a:rPr>
              <a:t> ~ </a:t>
            </a:r>
            <a:r>
              <a:rPr lang="en-US" sz="2600" i="1" dirty="0" err="1">
                <a:solidFill>
                  <a:sysClr val="windowText" lastClr="000000"/>
                </a:solidFill>
              </a:rPr>
              <a:t>grajali</a:t>
            </a:r>
            <a:r>
              <a:rPr lang="en-US" sz="2600" i="1" dirty="0">
                <a:solidFill>
                  <a:sysClr val="windowText" lastClr="000000"/>
                </a:solidFill>
              </a:rPr>
              <a:t> </a:t>
            </a:r>
            <a:r>
              <a:rPr lang="en-US" sz="2600" dirty="0">
                <a:solidFill>
                  <a:sysClr val="windowText" lastClr="000000"/>
                </a:solidFill>
              </a:rPr>
              <a:t>‘food’, </a:t>
            </a:r>
            <a:r>
              <a:rPr lang="en-US" sz="2600" i="1" dirty="0">
                <a:solidFill>
                  <a:sysClr val="windowText" lastClr="000000"/>
                </a:solidFill>
              </a:rPr>
              <a:t>(he)</a:t>
            </a:r>
            <a:r>
              <a:rPr lang="en-US" sz="2600" i="1" dirty="0" err="1">
                <a:solidFill>
                  <a:sysClr val="windowText" lastClr="000000"/>
                </a:solidFill>
              </a:rPr>
              <a:t>rajbatovač</a:t>
            </a:r>
            <a:r>
              <a:rPr lang="en-US" sz="2600" i="1" dirty="0">
                <a:solidFill>
                  <a:sysClr val="windowText" lastClr="000000"/>
                </a:solidFill>
              </a:rPr>
              <a:t> </a:t>
            </a:r>
            <a:r>
              <a:rPr lang="en-US" sz="2600" dirty="0">
                <a:solidFill>
                  <a:sysClr val="windowText" lastClr="000000"/>
                </a:solidFill>
              </a:rPr>
              <a:t>‘table’ (cf. Kott </a:t>
            </a:r>
            <a:r>
              <a:rPr lang="en-US" sz="2600" i="1" dirty="0" err="1">
                <a:solidFill>
                  <a:sysClr val="windowText" lastClr="000000"/>
                </a:solidFill>
              </a:rPr>
              <a:t>herajaŋ</a:t>
            </a:r>
            <a:r>
              <a:rPr lang="en-US" sz="2600" dirty="0">
                <a:solidFill>
                  <a:sysClr val="windowText" lastClr="000000"/>
                </a:solidFill>
              </a:rPr>
              <a:t> ‘eating’)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ysClr val="windowText" lastClr="000000"/>
                </a:solidFill>
              </a:rPr>
              <a:t>Sonorant consonants are disfavored word-initially in PY (and still in Modern </a:t>
            </a:r>
            <a:r>
              <a:rPr lang="en-US" sz="2600" dirty="0" err="1">
                <a:solidFill>
                  <a:sysClr val="windowText" lastClr="000000"/>
                </a:solidFill>
              </a:rPr>
              <a:t>Ket</a:t>
            </a:r>
            <a:r>
              <a:rPr lang="en-US" sz="2600" dirty="0">
                <a:solidFill>
                  <a:sysClr val="windowText" lastClr="000000"/>
                </a:solidFill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ysClr val="windowText" lastClr="000000"/>
                </a:solidFill>
              </a:rPr>
              <a:t>However, word-initial laterals are common in </a:t>
            </a:r>
            <a:r>
              <a:rPr lang="en-US" sz="2600" dirty="0" err="1">
                <a:solidFill>
                  <a:sysClr val="windowText" lastClr="000000"/>
                </a:solidFill>
              </a:rPr>
              <a:t>Ket</a:t>
            </a:r>
            <a:r>
              <a:rPr lang="en-US" sz="2600" dirty="0">
                <a:solidFill>
                  <a:sysClr val="windowText" lastClr="000000"/>
                </a:solidFill>
              </a:rPr>
              <a:t> and can be reconstructed for PY, as well, suggesting they were </a:t>
            </a:r>
            <a:r>
              <a:rPr lang="en-US" sz="2600" dirty="0" err="1">
                <a:solidFill>
                  <a:sysClr val="windowText" lastClr="000000"/>
                </a:solidFill>
              </a:rPr>
              <a:t>obstruents</a:t>
            </a:r>
            <a:r>
              <a:rPr lang="en-US" sz="2600" dirty="0">
                <a:solidFill>
                  <a:sysClr val="windowText" lastClr="000000"/>
                </a:solidFill>
              </a:rPr>
              <a:t> rather than sonorants. 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346B27C8-C6B1-736C-DA9B-F14B9D0E1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95"/>
            <a:ext cx="9172815" cy="341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38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9F2FE-5608-8614-AA49-F2ED92DB9334}"/>
              </a:ext>
            </a:extLst>
          </p:cNvPr>
          <p:cNvSpPr/>
          <p:nvPr/>
        </p:nvSpPr>
        <p:spPr>
          <a:xfrm>
            <a:off x="0" y="5454869"/>
            <a:ext cx="9144000" cy="14031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ysClr val="windowText" lastClr="000000"/>
                </a:solidFill>
              </a:rPr>
              <a:t>Reductions of complex auslaut articulation yielded length in </a:t>
            </a:r>
            <a:r>
              <a:rPr lang="en-US" sz="2800" dirty="0" err="1">
                <a:solidFill>
                  <a:sysClr val="windowText" lastClr="000000"/>
                </a:solidFill>
              </a:rPr>
              <a:t>Ket</a:t>
            </a:r>
            <a:r>
              <a:rPr lang="en-US" sz="2800" dirty="0">
                <a:solidFill>
                  <a:sysClr val="windowText" lastClr="000000"/>
                </a:solidFill>
              </a:rPr>
              <a:t>/</a:t>
            </a:r>
            <a:r>
              <a:rPr lang="en-US" sz="2800" dirty="0" err="1">
                <a:solidFill>
                  <a:sysClr val="windowText" lastClr="000000"/>
                </a:solidFill>
              </a:rPr>
              <a:t>Yugh</a:t>
            </a:r>
            <a:r>
              <a:rPr lang="en-US" sz="2800" dirty="0">
                <a:solidFill>
                  <a:sysClr val="windowText" lastClr="000000"/>
                </a:solidFill>
              </a:rPr>
              <a:t> but not in Kott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ysClr val="windowText" lastClr="000000"/>
                </a:solidFill>
              </a:rPr>
              <a:t>Sporadic t ~ l alternations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B1E9CD54-8801-6886-BB75-51BAFAA7F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545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51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9F2FE-5608-8614-AA49-F2ED92DB933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Evolution of auslaut laterals and </a:t>
            </a:r>
            <a:r>
              <a:rPr lang="en-US" sz="2800" dirty="0" err="1">
                <a:solidFill>
                  <a:sysClr val="windowText" lastClr="000000"/>
                </a:solidFill>
              </a:rPr>
              <a:t>rhotics</a:t>
            </a:r>
            <a:r>
              <a:rPr lang="en-US" sz="2800" dirty="0">
                <a:solidFill>
                  <a:sysClr val="windowText" lastClr="000000"/>
                </a:solidFill>
              </a:rPr>
              <a:t> in the </a:t>
            </a:r>
            <a:r>
              <a:rPr lang="en-US" sz="2800" dirty="0" err="1">
                <a:solidFill>
                  <a:sysClr val="windowText" lastClr="000000"/>
                </a:solidFill>
              </a:rPr>
              <a:t>Ketic</a:t>
            </a:r>
            <a:r>
              <a:rPr lang="en-US" sz="2800" dirty="0">
                <a:solidFill>
                  <a:sysClr val="windowText" lastClr="000000"/>
                </a:solidFill>
              </a:rPr>
              <a:t> branch</a:t>
            </a:r>
          </a:p>
          <a:p>
            <a:pPr algn="ctr"/>
            <a:endParaRPr lang="en-US" sz="2800" dirty="0">
              <a:solidFill>
                <a:sysClr val="windowText" lastClr="000000"/>
              </a:solidFill>
            </a:endParaRPr>
          </a:p>
          <a:p>
            <a:pPr algn="ctr"/>
            <a:endParaRPr lang="en-US" sz="2800" dirty="0">
              <a:solidFill>
                <a:sysClr val="windowText" lastClr="000000"/>
              </a:solidFill>
            </a:endParaRPr>
          </a:p>
          <a:p>
            <a:pPr algn="ctr"/>
            <a:endParaRPr lang="en-US" sz="2800" dirty="0">
              <a:solidFill>
                <a:sysClr val="windowText" lastClr="000000"/>
              </a:solidFill>
            </a:endParaRPr>
          </a:p>
          <a:p>
            <a:pPr algn="ctr"/>
            <a:endParaRPr lang="en-US" sz="2200" dirty="0">
              <a:solidFill>
                <a:sysClr val="windowText" lastClr="000000"/>
              </a:solidFill>
            </a:endParaRPr>
          </a:p>
          <a:p>
            <a:pPr algn="ctr"/>
            <a:endParaRPr lang="en-US" sz="2800" dirty="0">
              <a:solidFill>
                <a:sysClr val="windowText" lastClr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C00000"/>
                </a:solidFill>
              </a:rPr>
              <a:t>Yugh</a:t>
            </a:r>
            <a:r>
              <a:rPr lang="en-US" sz="2600" dirty="0">
                <a:solidFill>
                  <a:srgbClr val="C00000"/>
                </a:solidFill>
              </a:rPr>
              <a:t> /r/ </a:t>
            </a:r>
            <a:r>
              <a:rPr lang="en-US" sz="2600" dirty="0">
                <a:solidFill>
                  <a:sysClr val="windowText" lastClr="000000"/>
                </a:solidFill>
              </a:rPr>
              <a:t>cognate with </a:t>
            </a:r>
            <a:r>
              <a:rPr lang="en-US" sz="2600" dirty="0" err="1">
                <a:solidFill>
                  <a:sysClr val="windowText" lastClr="000000"/>
                </a:solidFill>
              </a:rPr>
              <a:t>Kottic</a:t>
            </a:r>
            <a:r>
              <a:rPr lang="en-US" sz="2600" dirty="0">
                <a:solidFill>
                  <a:sysClr val="windowText" lastClr="000000"/>
                </a:solidFill>
              </a:rPr>
              <a:t>, Arin, </a:t>
            </a:r>
            <a:r>
              <a:rPr lang="en-US" sz="2600" dirty="0" err="1">
                <a:solidFill>
                  <a:sysClr val="windowText" lastClr="000000"/>
                </a:solidFill>
              </a:rPr>
              <a:t>Pumpokol</a:t>
            </a:r>
            <a:r>
              <a:rPr lang="en-US" sz="2600" dirty="0">
                <a:solidFill>
                  <a:sysClr val="windowText" lastClr="000000"/>
                </a:solidFill>
              </a:rPr>
              <a:t> </a:t>
            </a:r>
            <a:r>
              <a:rPr lang="en-US" sz="2600" dirty="0">
                <a:solidFill>
                  <a:srgbClr val="C00000"/>
                </a:solidFill>
              </a:rPr>
              <a:t>/r/ </a:t>
            </a:r>
            <a:r>
              <a:rPr lang="en-US" sz="2600" dirty="0">
                <a:solidFill>
                  <a:sysClr val="windowText" lastClr="000000"/>
                </a:solidFill>
              </a:rPr>
              <a:t>supports reconstructing </a:t>
            </a:r>
            <a:r>
              <a:rPr lang="en-US" sz="2600" b="1" dirty="0">
                <a:solidFill>
                  <a:srgbClr val="C00000"/>
                </a:solidFill>
              </a:rPr>
              <a:t>PY *r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C00000"/>
                </a:solidFill>
              </a:rPr>
              <a:t>Yugh</a:t>
            </a:r>
            <a:r>
              <a:rPr lang="en-US" sz="2600" dirty="0">
                <a:solidFill>
                  <a:srgbClr val="C00000"/>
                </a:solidFill>
              </a:rPr>
              <a:t> /r/ </a:t>
            </a:r>
            <a:r>
              <a:rPr lang="en-US" sz="2600" dirty="0">
                <a:solidFill>
                  <a:sysClr val="windowText" lastClr="000000"/>
                </a:solidFill>
              </a:rPr>
              <a:t>cognate with </a:t>
            </a:r>
            <a:r>
              <a:rPr lang="en-US" sz="2600" dirty="0" err="1">
                <a:solidFill>
                  <a:sysClr val="windowText" lastClr="000000"/>
                </a:solidFill>
              </a:rPr>
              <a:t>Kottic</a:t>
            </a:r>
            <a:r>
              <a:rPr lang="en-US" sz="2600" dirty="0">
                <a:solidFill>
                  <a:sysClr val="windowText" lastClr="000000"/>
                </a:solidFill>
              </a:rPr>
              <a:t>, Arin, </a:t>
            </a:r>
            <a:r>
              <a:rPr lang="en-US" sz="2600" dirty="0" err="1">
                <a:solidFill>
                  <a:sysClr val="windowText" lastClr="000000"/>
                </a:solidFill>
              </a:rPr>
              <a:t>Pumpokol</a:t>
            </a:r>
            <a:r>
              <a:rPr lang="en-US" sz="2600" dirty="0">
                <a:solidFill>
                  <a:srgbClr val="C00000"/>
                </a:solidFill>
              </a:rPr>
              <a:t> /l/ </a:t>
            </a:r>
            <a:r>
              <a:rPr lang="en-US" sz="2600" dirty="0">
                <a:solidFill>
                  <a:sysClr val="windowText" lastClr="000000"/>
                </a:solidFill>
              </a:rPr>
              <a:t>supports reconstructing </a:t>
            </a:r>
            <a:r>
              <a:rPr lang="en-US" sz="2600" b="1" dirty="0">
                <a:solidFill>
                  <a:srgbClr val="C00000"/>
                </a:solidFill>
              </a:rPr>
              <a:t>PY *</a:t>
            </a:r>
            <a:r>
              <a:rPr lang="en-US" sz="2600" b="1" dirty="0" err="1">
                <a:solidFill>
                  <a:srgbClr val="C00000"/>
                </a:solidFill>
              </a:rPr>
              <a:t>ɬ</a:t>
            </a:r>
            <a:r>
              <a:rPr lang="en-US" sz="2600" b="1" dirty="0">
                <a:solidFill>
                  <a:srgbClr val="C00000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C00000"/>
                </a:solidFill>
              </a:rPr>
              <a:t>Yugh</a:t>
            </a:r>
            <a:r>
              <a:rPr lang="en-US" sz="2600" dirty="0">
                <a:solidFill>
                  <a:srgbClr val="C00000"/>
                </a:solidFill>
              </a:rPr>
              <a:t> /l/</a:t>
            </a:r>
            <a:r>
              <a:rPr lang="en-US" sz="2600" dirty="0">
                <a:solidFill>
                  <a:sysClr val="windowText" lastClr="000000"/>
                </a:solidFill>
              </a:rPr>
              <a:t> cognate with </a:t>
            </a:r>
            <a:r>
              <a:rPr lang="en-US" sz="2600" dirty="0" err="1">
                <a:solidFill>
                  <a:sysClr val="windowText" lastClr="000000"/>
                </a:solidFill>
              </a:rPr>
              <a:t>Kottic</a:t>
            </a:r>
            <a:r>
              <a:rPr lang="en-US" sz="2600" dirty="0">
                <a:solidFill>
                  <a:sysClr val="windowText" lastClr="000000"/>
                </a:solidFill>
              </a:rPr>
              <a:t>, Arin, </a:t>
            </a:r>
            <a:r>
              <a:rPr lang="en-US" sz="2600" dirty="0" err="1">
                <a:solidFill>
                  <a:sysClr val="windowText" lastClr="000000"/>
                </a:solidFill>
              </a:rPr>
              <a:t>Pumpokol</a:t>
            </a:r>
            <a:r>
              <a:rPr lang="en-US" sz="2600" dirty="0">
                <a:solidFill>
                  <a:sysClr val="windowText" lastClr="000000"/>
                </a:solidFill>
              </a:rPr>
              <a:t> </a:t>
            </a:r>
            <a:r>
              <a:rPr lang="en-US" sz="2600" dirty="0">
                <a:solidFill>
                  <a:srgbClr val="C00000"/>
                </a:solidFill>
              </a:rPr>
              <a:t>/l/ </a:t>
            </a:r>
            <a:r>
              <a:rPr lang="en-US" sz="2600" dirty="0">
                <a:solidFill>
                  <a:sysClr val="windowText" lastClr="000000"/>
                </a:solidFill>
              </a:rPr>
              <a:t>supports reconstructing </a:t>
            </a:r>
            <a:r>
              <a:rPr lang="en-US" sz="2600" b="1" dirty="0">
                <a:solidFill>
                  <a:srgbClr val="C00000"/>
                </a:solidFill>
              </a:rPr>
              <a:t>PY *</a:t>
            </a:r>
            <a:r>
              <a:rPr lang="en-US" sz="2600" b="1" dirty="0" err="1">
                <a:solidFill>
                  <a:srgbClr val="C00000"/>
                </a:solidFill>
              </a:rPr>
              <a:t>tɬ</a:t>
            </a:r>
            <a:endParaRPr lang="en-US" sz="2600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7B5C90B-81D9-08CA-B4AD-61A92A6C1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579"/>
            <a:ext cx="9147014" cy="17500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61CFAA-3233-C024-8751-8A2457BEC4FA}"/>
              </a:ext>
            </a:extLst>
          </p:cNvPr>
          <p:cNvSpPr/>
          <p:nvPr/>
        </p:nvSpPr>
        <p:spPr>
          <a:xfrm>
            <a:off x="0" y="4866290"/>
            <a:ext cx="9144000" cy="19917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Additional processes in the other daughter branches?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Arin sporadically (?) rhotacized auslaut PY *</a:t>
            </a:r>
            <a:r>
              <a:rPr lang="en-US" sz="2400" dirty="0" err="1">
                <a:solidFill>
                  <a:schemeClr val="tx1"/>
                </a:solidFill>
              </a:rPr>
              <a:t>tɬ</a:t>
            </a:r>
            <a:r>
              <a:rPr lang="en-US" sz="2400" dirty="0">
                <a:solidFill>
                  <a:schemeClr val="tx1"/>
                </a:solidFill>
              </a:rPr>
              <a:t> and *</a:t>
            </a:r>
            <a:r>
              <a:rPr lang="en-US" sz="2400" dirty="0" err="1">
                <a:solidFill>
                  <a:schemeClr val="tx1"/>
                </a:solidFill>
              </a:rPr>
              <a:t>ɬ</a:t>
            </a:r>
            <a:r>
              <a:rPr lang="en-US" sz="2400" dirty="0">
                <a:solidFill>
                  <a:schemeClr val="tx1"/>
                </a:solidFill>
              </a:rPr>
              <a:t>, as in the compound </a:t>
            </a:r>
            <a:r>
              <a:rPr lang="en-US" sz="2400" i="1" dirty="0" err="1">
                <a:solidFill>
                  <a:schemeClr val="tx1"/>
                </a:solidFill>
              </a:rPr>
              <a:t>p</a:t>
            </a:r>
            <a:r>
              <a:rPr lang="en-US" sz="2400" b="1" i="1" dirty="0" err="1">
                <a:solidFill>
                  <a:schemeClr val="tx1"/>
                </a:solidFill>
              </a:rPr>
              <a:t>r</a:t>
            </a:r>
            <a:r>
              <a:rPr lang="en-US" sz="2400" i="1" dirty="0" err="1">
                <a:solidFill>
                  <a:schemeClr val="tx1"/>
                </a:solidFill>
              </a:rPr>
              <a:t>o</a:t>
            </a:r>
            <a:r>
              <a:rPr lang="en-US" sz="2400" b="1" i="1" dirty="0" err="1">
                <a:solidFill>
                  <a:schemeClr val="tx1"/>
                </a:solidFill>
              </a:rPr>
              <a:t>r</a:t>
            </a:r>
            <a:r>
              <a:rPr lang="en-US" sz="2400" i="1" dirty="0" err="1">
                <a:solidFill>
                  <a:schemeClr val="tx1"/>
                </a:solidFill>
              </a:rPr>
              <a:t>oŋ</a:t>
            </a:r>
            <a:r>
              <a:rPr lang="en-US" sz="2400" dirty="0">
                <a:solidFill>
                  <a:schemeClr val="tx1"/>
                </a:solidFill>
              </a:rPr>
              <a:t> ‘leggings’ (cf. Arin </a:t>
            </a:r>
            <a:r>
              <a:rPr lang="en-US" sz="2400" i="1" dirty="0" err="1">
                <a:solidFill>
                  <a:schemeClr val="tx1"/>
                </a:solidFill>
              </a:rPr>
              <a:t>pi</a:t>
            </a:r>
            <a:r>
              <a:rPr lang="en-US" sz="2400" b="1" i="1" dirty="0" err="1">
                <a:solidFill>
                  <a:schemeClr val="tx1"/>
                </a:solidFill>
              </a:rPr>
              <a:t>l</a:t>
            </a:r>
            <a:r>
              <a:rPr lang="en-US" sz="2400" dirty="0">
                <a:solidFill>
                  <a:schemeClr val="tx1"/>
                </a:solidFill>
              </a:rPr>
              <a:t> ‘leg’, also </a:t>
            </a:r>
            <a:r>
              <a:rPr lang="en-US" sz="2400" dirty="0" err="1">
                <a:solidFill>
                  <a:schemeClr val="tx1"/>
                </a:solidFill>
              </a:rPr>
              <a:t>Yugh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o’</a:t>
            </a:r>
            <a:r>
              <a:rPr lang="en-US" sz="2400" b="1" i="1" dirty="0" err="1">
                <a:solidFill>
                  <a:schemeClr val="tx1"/>
                </a:solidFill>
              </a:rPr>
              <a:t>l</a:t>
            </a:r>
            <a:r>
              <a:rPr lang="en-US" sz="2400" b="1" i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‘covering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Kott </a:t>
            </a:r>
            <a:r>
              <a:rPr lang="en-US" sz="2400" i="1" dirty="0" err="1">
                <a:solidFill>
                  <a:schemeClr val="tx1"/>
                </a:solidFill>
              </a:rPr>
              <a:t>čogár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‘snow sled’, but </a:t>
            </a:r>
            <a:r>
              <a:rPr lang="en-US" sz="2400" dirty="0" err="1">
                <a:solidFill>
                  <a:schemeClr val="tx1"/>
                </a:solidFill>
              </a:rPr>
              <a:t>Yugh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</a:rPr>
              <a:t>soul</a:t>
            </a:r>
            <a:r>
              <a:rPr lang="en-US" sz="2400" dirty="0">
                <a:solidFill>
                  <a:schemeClr val="tx1"/>
                </a:solidFill>
              </a:rPr>
              <a:t>, Arin </a:t>
            </a:r>
            <a:r>
              <a:rPr lang="en-US" sz="2400" i="1" dirty="0" err="1">
                <a:solidFill>
                  <a:schemeClr val="tx1"/>
                </a:solidFill>
              </a:rPr>
              <a:t>šal</a:t>
            </a:r>
            <a:r>
              <a:rPr lang="en-US" sz="2400" dirty="0">
                <a:solidFill>
                  <a:schemeClr val="tx1"/>
                </a:solidFill>
              </a:rPr>
              <a:t>, Pump. </a:t>
            </a:r>
            <a:r>
              <a:rPr lang="en-US" sz="2400" i="1" dirty="0" err="1">
                <a:solidFill>
                  <a:schemeClr val="tx1"/>
                </a:solidFill>
              </a:rPr>
              <a:t>zell</a:t>
            </a:r>
            <a:r>
              <a:rPr lang="en-US" sz="2400" dirty="0">
                <a:solidFill>
                  <a:schemeClr val="tx1"/>
                </a:solidFill>
              </a:rPr>
              <a:t> ~</a:t>
            </a:r>
            <a:r>
              <a:rPr lang="en-US" sz="2400" i="1" dirty="0" err="1">
                <a:solidFill>
                  <a:schemeClr val="tx1"/>
                </a:solidFill>
              </a:rPr>
              <a:t>cel</a:t>
            </a:r>
            <a:r>
              <a:rPr lang="en-US" sz="2400" dirty="0">
                <a:solidFill>
                  <a:schemeClr val="tx1"/>
                </a:solidFill>
              </a:rPr>
              <a:t> id.</a:t>
            </a:r>
          </a:p>
        </p:txBody>
      </p:sp>
    </p:spTree>
    <p:extLst>
      <p:ext uri="{BB962C8B-B14F-4D97-AF65-F5344CB8AC3E}">
        <p14:creationId xmlns:p14="http://schemas.microsoft.com/office/powerpoint/2010/main" val="189303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9F2FE-5608-8614-AA49-F2ED92DB9334}"/>
              </a:ext>
            </a:extLst>
          </p:cNvPr>
          <p:cNvSpPr/>
          <p:nvPr/>
        </p:nvSpPr>
        <p:spPr>
          <a:xfrm>
            <a:off x="-1" y="3710152"/>
            <a:ext cx="9144000" cy="3147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ysClr val="windowText" lastClr="000000"/>
                </a:solidFill>
              </a:rPr>
              <a:t>Word initial *</a:t>
            </a:r>
            <a:r>
              <a:rPr lang="en-US" sz="2800" dirty="0" err="1">
                <a:solidFill>
                  <a:sysClr val="windowText" lastClr="000000"/>
                </a:solidFill>
              </a:rPr>
              <a:t>ɬ</a:t>
            </a:r>
            <a:r>
              <a:rPr lang="en-US" sz="2800" dirty="0">
                <a:solidFill>
                  <a:sysClr val="windowText" lastClr="000000"/>
                </a:solidFill>
              </a:rPr>
              <a:t> was normally retained as a lateral only before back vowels.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ysClr val="windowText" lastClr="000000"/>
                </a:solidFill>
              </a:rPr>
              <a:t>Before front vowels, it became [j] and later elided, raising and/or lengthening the following front vowel.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ysClr val="windowText" lastClr="000000"/>
                </a:solidFill>
              </a:rPr>
              <a:t>This explains why virtually all </a:t>
            </a:r>
            <a:r>
              <a:rPr lang="en-US" sz="2800" dirty="0" err="1">
                <a:solidFill>
                  <a:sysClr val="windowText" lastClr="000000"/>
                </a:solidFill>
              </a:rPr>
              <a:t>Ket</a:t>
            </a:r>
            <a:r>
              <a:rPr lang="en-US" sz="2800" dirty="0">
                <a:solidFill>
                  <a:sysClr val="windowText" lastClr="000000"/>
                </a:solidFill>
              </a:rPr>
              <a:t> words with </a:t>
            </a:r>
            <a:r>
              <a:rPr lang="en-US" sz="2800" dirty="0" err="1">
                <a:solidFill>
                  <a:sysClr val="windowText" lastClr="000000"/>
                </a:solidFill>
              </a:rPr>
              <a:t>anlaut</a:t>
            </a:r>
            <a:r>
              <a:rPr lang="en-US" sz="2800" dirty="0">
                <a:solidFill>
                  <a:sysClr val="windowText" lastClr="000000"/>
                </a:solidFill>
              </a:rPr>
              <a:t> [</a:t>
            </a:r>
            <a:r>
              <a:rPr lang="en-US" sz="2800" kern="0" baseline="300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</a:t>
            </a:r>
            <a:r>
              <a:rPr lang="en-US" sz="2800" kern="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ɬ</a:t>
            </a:r>
            <a:r>
              <a:rPr lang="en-US" sz="2800" dirty="0">
                <a:solidFill>
                  <a:sysClr val="windowText" lastClr="000000"/>
                </a:solidFill>
              </a:rPr>
              <a:t>] are followed by back rather than front vowels.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815632EF-0C7B-FAD0-E947-917B1DE84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95229" cy="35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61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9F2FE-5608-8614-AA49-F2ED92DB9334}"/>
              </a:ext>
            </a:extLst>
          </p:cNvPr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Irregularities in the development of PY </a:t>
            </a:r>
            <a:r>
              <a:rPr lang="en-US" sz="2400" dirty="0" err="1">
                <a:solidFill>
                  <a:sysClr val="windowText" lastClr="000000"/>
                </a:solidFill>
              </a:rPr>
              <a:t>anlaut</a:t>
            </a:r>
            <a:r>
              <a:rPr lang="en-US" sz="2400" dirty="0">
                <a:solidFill>
                  <a:sysClr val="windowText" lastClr="000000"/>
                </a:solidFill>
              </a:rPr>
              <a:t> *</a:t>
            </a:r>
            <a:r>
              <a:rPr lang="en-US" sz="2400" dirty="0" err="1">
                <a:solidFill>
                  <a:sysClr val="windowText" lastClr="000000"/>
                </a:solidFill>
              </a:rPr>
              <a:t>ɬ</a:t>
            </a:r>
            <a:endParaRPr lang="en-US" sz="2400" dirty="0">
              <a:solidFill>
                <a:sysClr val="windowText" lastClr="000000"/>
              </a:solidFill>
            </a:endParaRPr>
          </a:p>
          <a:p>
            <a:pPr algn="ctr"/>
            <a:endParaRPr lang="en-US" sz="1000" dirty="0">
              <a:solidFill>
                <a:sysClr val="windowText" lastClr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Alternations between lateral + back vowel and zero onset + front vowel with no clear conditioning factor.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114300" marR="1170305" indent="-1143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435100" algn="l"/>
                <a:tab pos="2514600" algn="l"/>
                <a:tab pos="4064000" algn="l"/>
                <a:tab pos="4320540" algn="l"/>
                <a:tab pos="5969000" algn="l"/>
              </a:tabLst>
            </a:pPr>
            <a:r>
              <a:rPr lang="en-US" sz="20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ɬepja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PY ‘snow shovel’ &lt; *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ɬap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‘flat object’ + *ja (</a:t>
            </a:r>
            <a:r>
              <a:rPr lang="en-US" sz="2000" cap="small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nmlz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 &gt;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Ket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eˀp</a:t>
            </a:r>
            <a:r>
              <a:rPr lang="en-US" sz="20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cap="small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pl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eːŋ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Yugh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eˀp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cap="small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pl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efɯŋ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‘snow shovel (large flat board with handle)’; ? ≈ Kott </a:t>
            </a:r>
            <a:r>
              <a:rPr lang="en-US" sz="2000" baseline="-25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(C)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îp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cap="small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pl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iŋ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~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eŋ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‘ski’ </a:t>
            </a:r>
            <a:endParaRPr lang="en-US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1170305" indent="-1143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435100" algn="l"/>
                <a:tab pos="2514600" algn="l"/>
                <a:tab pos="4064000" algn="l"/>
                <a:tab pos="4320540" algn="l"/>
                <a:tab pos="5969000" algn="l"/>
              </a:tabLst>
            </a:pP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2000" b="1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000" b="1" i="1" baseline="300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2000" b="1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âfol</a:t>
            </a:r>
            <a:r>
              <a:rPr lang="en-US" sz="2000" b="1" i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~ </a:t>
            </a:r>
            <a:r>
              <a:rPr lang="en-US" sz="2000" b="1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000" b="1" i="1" baseline="300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2000" b="1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âfal</a:t>
            </a:r>
            <a:r>
              <a:rPr lang="en-US" sz="2000" b="1" i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~ </a:t>
            </a:r>
            <a:r>
              <a:rPr lang="en-US" sz="2000" b="1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000" b="1" i="1" baseline="300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2000" b="1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âful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Kott </a:t>
            </a:r>
            <a:r>
              <a:rPr lang="en-US" sz="2000" baseline="-25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(C)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‘board’ &lt; metathesis of </a:t>
            </a:r>
            <a:r>
              <a:rPr lang="en-US" sz="2000" cap="small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nmlz</a:t>
            </a:r>
            <a:r>
              <a:rPr lang="en-US" sz="2000" cap="small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000" i="1" baseline="300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â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(&lt; *ja) + *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lep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‘flat piece of wood’); 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mbria Math" panose="02040503050406030204" pitchFamily="18" charset="0"/>
              </a:rPr>
              <a:t>≃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SK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laˀm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NK 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lēˑm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‘board’,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Ket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īˑm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‘flat’ </a:t>
            </a:r>
            <a:endParaRPr lang="en-US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1170305" indent="-11874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435100" algn="l"/>
                <a:tab pos="2514600" algn="l"/>
                <a:tab pos="4064000" algn="l"/>
                <a:tab pos="4320540" algn="l"/>
                <a:tab pos="5969000" algn="l"/>
              </a:tabLst>
            </a:pP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mbria Math" panose="02040503050406030204" pitchFamily="18" charset="0"/>
              </a:rPr>
              <a:t>≃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kul</a:t>
            </a:r>
            <a:r>
              <a:rPr lang="en-US" sz="2000" b="1" i="1" baseline="300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2000" b="1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ep</a:t>
            </a:r>
            <a:r>
              <a:rPr lang="en-US" sz="2000" b="1" i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~ </a:t>
            </a:r>
            <a:r>
              <a:rPr lang="en-US" sz="2000" b="1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kul</a:t>
            </a:r>
            <a:r>
              <a:rPr lang="en-US" sz="2000" b="1" i="1" baseline="300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2000" b="1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êp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Kott </a:t>
            </a:r>
            <a:r>
              <a:rPr lang="en-US" sz="2000" baseline="-25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(C)</a:t>
            </a:r>
            <a:r>
              <a:rPr lang="en-US" sz="2000" b="1" i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‘shovel’ (</a:t>
            </a:r>
            <a:r>
              <a:rPr lang="en-US" sz="2000" cap="small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pl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kul</a:t>
            </a:r>
            <a:r>
              <a:rPr lang="en-US" sz="2000" i="1" baseline="300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êpaŋ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 &lt;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ku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‘digging’ (? ≈ PK *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qɯd</a:t>
            </a:r>
            <a:r>
              <a:rPr lang="en-US" sz="2000" baseline="300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‘dig, poke, scrape’) + *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lepja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‘board’ </a:t>
            </a:r>
          </a:p>
          <a:p>
            <a:pPr marL="180340" marR="1170305" indent="-11874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435100" algn="l"/>
                <a:tab pos="2514600" algn="l"/>
                <a:tab pos="4064000" algn="l"/>
                <a:tab pos="4320540" algn="l"/>
                <a:tab pos="5969000" algn="l"/>
              </a:tabLst>
            </a:pPr>
            <a:endParaRPr lang="en-US" sz="12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marR="1166495" indent="-11874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435100" algn="l"/>
                <a:tab pos="2514600" algn="l"/>
                <a:tab pos="4064000" algn="l"/>
              </a:tabLst>
            </a:pPr>
            <a:r>
              <a:rPr lang="en-US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laˀm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PK ‘board’ &lt; *</a:t>
            </a:r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ɬe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̄ˑm ‘flat’, ‘even’, ‘smooth’ &gt; SK </a:t>
            </a:r>
            <a:r>
              <a:rPr lang="en-US" sz="2000" i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laˀm</a:t>
            </a:r>
            <a:r>
              <a:rPr lang="en-US" sz="20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cap="small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pl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lēˑ</a:t>
            </a:r>
            <a:r>
              <a:rPr lang="en-US" sz="2000" i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mɯŋ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) ‘board’, ‘table’, CK, NK </a:t>
            </a:r>
            <a:r>
              <a:rPr lang="en-US" sz="2000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lēˑm 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cap="small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pl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lemɯŋ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) id.;</a:t>
            </a:r>
            <a:r>
              <a:rPr lang="en-US" sz="2000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Yugh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laˀm</a:t>
            </a:r>
            <a:r>
              <a:rPr lang="en-US" sz="2000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cap="small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pl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lemɯŋ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000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‘board’; </a:t>
            </a:r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Ket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aseline="-25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(Ad, VW)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i="1" baseline="30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2000" i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‘floor’; also </a:t>
            </a:r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Ket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laˀm</a:t>
            </a:r>
            <a:r>
              <a:rPr lang="en-US" sz="20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cap="small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pl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lamen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Yugh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lām</a:t>
            </a:r>
            <a:r>
              <a:rPr lang="en-US" sz="2000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~ </a:t>
            </a:r>
            <a:r>
              <a:rPr lang="en-US" sz="2000" i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laˀm</a:t>
            </a:r>
            <a:r>
              <a:rPr lang="en-US" sz="2000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cap="small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pl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lamɯn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000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‘side’ </a:t>
            </a:r>
            <a:endParaRPr lang="en-US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1165860" indent="-1143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435100" algn="l"/>
                <a:tab pos="2514600" algn="l"/>
                <a:tab pos="4064000" algn="l"/>
                <a:tab pos="4320540" algn="l"/>
                <a:tab pos="5969000" algn="l"/>
              </a:tabLst>
            </a:pP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mbria Math" panose="02040503050406030204" pitchFamily="18" charset="0"/>
              </a:rPr>
              <a:t>≃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b="1" i="1" baseline="30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2000" b="1" i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amu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0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Arin </a:t>
            </a:r>
            <a:r>
              <a:rPr lang="en-US" sz="2000" baseline="-25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(H)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‘roof’ (probably </a:t>
            </a:r>
            <a:r>
              <a:rPr lang="en-US" sz="2000" cap="small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pl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form of ‘board’)</a:t>
            </a:r>
            <a:endParaRPr lang="en-US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117030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435100" algn="l"/>
                <a:tab pos="2514600" algn="l"/>
                <a:tab pos="4064000" algn="l"/>
                <a:tab pos="4320540" algn="l"/>
                <a:tab pos="5969000" algn="l"/>
              </a:tabLst>
            </a:pPr>
            <a:r>
              <a:rPr lang="en-US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472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9F2FE-5608-8614-AA49-F2ED92DB933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14300" marR="1165860" indent="-1143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32054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**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ɬabja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4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PY ‘tongue’ &lt; *</a:t>
            </a:r>
            <a:r>
              <a:rPr lang="en-US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ɬaw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‘extend’ + *ja (</a:t>
            </a:r>
            <a:r>
              <a:rPr lang="en-US" sz="2400" cap="small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nmlz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00050" marR="116586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4320540" algn="l"/>
              </a:tabLst>
            </a:pPr>
            <a:r>
              <a:rPr lang="en-US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alap</a:t>
            </a:r>
            <a:r>
              <a:rPr lang="en-US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(e)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OArin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‘tongue’ </a:t>
            </a:r>
            <a:r>
              <a:rPr lang="en-US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Arin </a:t>
            </a:r>
            <a:r>
              <a:rPr lang="en-US" sz="24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(M, W, VW, Kl)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álap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4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(H)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elep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id.</a:t>
            </a:r>
          </a:p>
          <a:p>
            <a:pPr marL="400050" marR="116586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4320540" algn="l"/>
              </a:tabLst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alûp</a:t>
            </a:r>
            <a:r>
              <a:rPr lang="en-US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OKott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‘tongue’ &gt; Kott </a:t>
            </a:r>
            <a:r>
              <a:rPr lang="en-US" sz="24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(H)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(M, W, VW, Kl)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alup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4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(C)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alûp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~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alup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cap="small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alupaŋ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~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alupan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</a:t>
            </a:r>
            <a:r>
              <a:rPr lang="en-US" sz="24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Assan </a:t>
            </a:r>
            <a:r>
              <a:rPr lang="en-US" sz="24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(M, W, Kl)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alûp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(VW)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alup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id.</a:t>
            </a:r>
          </a:p>
          <a:p>
            <a:pPr marL="270510" marR="1165860" indent="-1143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320540" algn="l"/>
              </a:tabLst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alûpfun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~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alûppun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Kott </a:t>
            </a:r>
            <a:r>
              <a:rPr lang="en-US" sz="24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(C)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‘mute’, </a:t>
            </a:r>
            <a:r>
              <a:rPr lang="en-US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Yugh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ejfan</a:t>
            </a:r>
            <a:r>
              <a:rPr lang="en-US" sz="24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id. &lt; *</a:t>
            </a:r>
            <a:r>
              <a:rPr lang="en-US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lʌb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~ *</a:t>
            </a:r>
            <a:r>
              <a:rPr lang="en-US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ēj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‘tongue’ + *</a:t>
            </a:r>
            <a:r>
              <a:rPr lang="en-US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pʌn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‘without’ </a:t>
            </a:r>
          </a:p>
          <a:p>
            <a:pPr marL="171450" marR="1165860" indent="-114300" algn="just">
              <a:lnSpc>
                <a:spcPct val="115000"/>
              </a:lnSpc>
              <a:tabLst>
                <a:tab pos="4320540" algn="l"/>
              </a:tabLst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≃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*lab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-, PK (initial combining form) &gt; *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labt</a:t>
            </a:r>
            <a:r>
              <a:rPr lang="en-US" sz="2400" baseline="30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aqŋ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‘biting’, *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lapt</a:t>
            </a:r>
            <a:r>
              <a:rPr lang="en-US" sz="2400" baseline="30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edej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‘chomp (while eating)’</a:t>
            </a:r>
          </a:p>
          <a:p>
            <a:pPr marL="171450" marR="1165860" indent="-114300" algn="just">
              <a:lnSpc>
                <a:spcPct val="115000"/>
              </a:lnSpc>
              <a:tabLst>
                <a:tab pos="4320540" algn="l"/>
              </a:tabLst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00050" marR="1165860" indent="-342900" algn="just">
              <a:lnSpc>
                <a:spcPct val="115000"/>
              </a:lnSpc>
              <a:buFont typeface="Wingdings" pitchFamily="2" charset="2"/>
              <a:buChar char="Ø"/>
              <a:tabLst>
                <a:tab pos="4320540" algn="l"/>
              </a:tabLst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*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ēˑje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PK ‘tongue’ &gt; *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Ket</a:t>
            </a:r>
            <a:r>
              <a:rPr lang="en-US" sz="24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ēˑj</a:t>
            </a:r>
            <a:r>
              <a:rPr lang="en-US" sz="24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cap="smal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SK </a:t>
            </a:r>
            <a:r>
              <a:rPr lang="en-US" sz="24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èj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NK </a:t>
            </a:r>
            <a:r>
              <a:rPr lang="en-US" sz="24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èːji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CK </a:t>
            </a:r>
            <a:r>
              <a:rPr lang="en-US" sz="24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èːj</a:t>
            </a:r>
            <a:r>
              <a:rPr lang="en-US" sz="2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~ </a:t>
            </a:r>
            <a:r>
              <a:rPr lang="en-US" sz="24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èːjʌ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Yugh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ēj</a:t>
            </a:r>
            <a:r>
              <a:rPr lang="en-US" sz="2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cap="smal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eː</a:t>
            </a:r>
            <a:r>
              <a:rPr lang="en-US" sz="2400" i="1" baseline="30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ħ</a:t>
            </a:r>
            <a:r>
              <a:rPr lang="en-US" sz="24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2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~ </a:t>
            </a:r>
            <a:r>
              <a:rPr lang="en-US" sz="24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eŋn</a:t>
            </a:r>
            <a:r>
              <a:rPr lang="en-US" sz="2400" i="1" baseline="30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24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iŋ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Ket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aseline="-25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(M, W, VW, Kl)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ej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aseline="-25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(Ad 1)</a:t>
            </a:r>
            <a:r>
              <a:rPr lang="en-US" sz="2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ii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aseline="-25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(Ad 2) </a:t>
            </a:r>
            <a:r>
              <a:rPr lang="en-US" sz="24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ij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Yugh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aseline="-25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(M)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ej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Yugh</a:t>
            </a:r>
            <a:r>
              <a:rPr lang="en-US" sz="2400" baseline="-25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aseline="-25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(W, VW)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aj</a:t>
            </a:r>
            <a:r>
              <a:rPr lang="en-US" sz="2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id. </a:t>
            </a:r>
          </a:p>
          <a:p>
            <a:pPr marL="400050" marR="1165860" indent="-342900" algn="just">
              <a:lnSpc>
                <a:spcPct val="115000"/>
              </a:lnSpc>
              <a:buFont typeface="Wingdings" pitchFamily="2" charset="2"/>
              <a:buChar char="Ø"/>
              <a:tabLst>
                <a:tab pos="4320540" algn="l"/>
              </a:tabLst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1165860" indent="-1143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320540" algn="l"/>
              </a:tabLst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≃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iilɨgɨl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Pump. </a:t>
            </a:r>
            <a:r>
              <a:rPr lang="en-US" sz="24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(Kl)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‘tongue’ [? two synonyms pronounced in succession: native Yen.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iilɨ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‘tongue’ and loanword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kɨl</a:t>
            </a:r>
            <a:r>
              <a:rPr lang="en-US" sz="24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‘tongue’ ⇽ </a:t>
            </a:r>
            <a:r>
              <a:rPr lang="en-US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kajl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‘tongue’ or Uralic *</a:t>
            </a:r>
            <a:r>
              <a:rPr lang="en-US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käle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‘tongue’] </a:t>
            </a:r>
          </a:p>
          <a:p>
            <a:pPr marL="342900" marR="1165860" indent="-342900" algn="just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4320540" algn="l"/>
              </a:tabLst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01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9F2FE-5608-8614-AA49-F2ED92DB933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14300" marR="1165860" indent="-114300" algn="ctr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tabLst>
                <a:tab pos="4320540" algn="l"/>
              </a:tabLst>
            </a:pPr>
            <a:r>
              <a:rPr lang="en-US" sz="24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Irregular long-distance assimilation or prefix *al ~ *il ?</a:t>
            </a:r>
          </a:p>
          <a:p>
            <a:pPr marL="114300" marR="1165860" indent="-114300" algn="just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tabLst>
                <a:tab pos="4320540" algn="l"/>
              </a:tabLst>
            </a:pPr>
            <a:endParaRPr lang="en-US" sz="24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114300" marR="1165860" indent="-114300" algn="just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tabLst>
                <a:tab pos="4320540" algn="l"/>
              </a:tabLst>
            </a:pPr>
            <a:r>
              <a:rPr lang="en-US" sz="24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*</a:t>
            </a:r>
            <a:r>
              <a:rPr lang="en-US" sz="2400" b="1" i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ɬ</a:t>
            </a:r>
            <a:r>
              <a:rPr lang="en-US" sz="2400" b="1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aɢe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PY ‘star’ &lt; *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ɬa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‘extend (rays), scintillate’ + 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*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ɢe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lang="en-US" sz="2400" cap="small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nmlz</a:t>
            </a:r>
            <a:r>
              <a:rPr lang="en-US" sz="2400" cap="small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165860" indent="-342900" algn="just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4320540" algn="l"/>
              </a:tabLst>
            </a:pPr>
            <a:endParaRPr lang="en-US" sz="2400" b="1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165860" indent="-342900" algn="just">
              <a:lnSpc>
                <a:spcPts val="2880"/>
              </a:lnSpc>
              <a:buFont typeface="Wingdings" pitchFamily="2" charset="2"/>
              <a:buChar char="Ø"/>
              <a:tabLst>
                <a:tab pos="4320540" algn="l"/>
              </a:tabLst>
            </a:pPr>
            <a:r>
              <a:rPr lang="en-US" sz="24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alaga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OKott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‘star’ [regular </a:t>
            </a:r>
            <a:r>
              <a:rPr lang="en-US" sz="24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prothetic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anlaut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lateral, 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ǂ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 1982 who claims 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is pref.] &gt; Kott </a:t>
            </a:r>
            <a:r>
              <a:rPr lang="en-US" sz="2400" baseline="-250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(C) 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alaga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alak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aláx</a:t>
            </a:r>
            <a:r>
              <a:rPr lang="en-US" sz="2400" b="1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cap="small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alagan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alakŋ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cap="small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poss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alagei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), Assan </a:t>
            </a:r>
            <a:r>
              <a:rPr lang="en-US" sz="2400" baseline="-250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(M, W, VW, Kl)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alák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‘star’;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 ≃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Kott </a:t>
            </a:r>
            <a:r>
              <a:rPr lang="en-US" sz="2400" baseline="-250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(M, W, VW, Kl)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alagán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-250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(H)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alakan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Koibal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-250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-250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Mes</a:t>
            </a:r>
            <a:r>
              <a:rPr lang="en-US" sz="2400" baseline="-250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P)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alagan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‘star[s]’ [</a:t>
            </a:r>
            <a:r>
              <a:rPr lang="en-US" sz="2400" cap="small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-n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342900" marR="1165860" indent="-342900" algn="just">
              <a:lnSpc>
                <a:spcPts val="2880"/>
              </a:lnSpc>
              <a:buFont typeface="Wingdings" pitchFamily="2" charset="2"/>
              <a:buChar char="Ø"/>
              <a:tabLst>
                <a:tab pos="4320540" algn="l"/>
              </a:tabLst>
            </a:pPr>
            <a:endParaRPr lang="en-US" sz="2400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165860" indent="-342900" algn="just">
              <a:lnSpc>
                <a:spcPts val="2880"/>
              </a:lnSpc>
              <a:buFont typeface="Wingdings" pitchFamily="2" charset="2"/>
              <a:buChar char="Ø"/>
              <a:tabLst>
                <a:tab pos="4320540" algn="l"/>
              </a:tabLst>
            </a:pP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Arin </a:t>
            </a:r>
            <a:r>
              <a:rPr lang="en-US" sz="2400" baseline="-25000" dirty="0">
                <a:solidFill>
                  <a:schemeClr val="tx1"/>
                </a:solidFill>
                <a:ea typeface="Times New Roman" panose="02020603050405020304" pitchFamily="18" charset="0"/>
              </a:rPr>
              <a:t>(M, W, Kl)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í</a:t>
            </a:r>
            <a:r>
              <a:rPr lang="en-US" sz="2400" i="1" dirty="0" err="1">
                <a:solidFill>
                  <a:srgbClr val="C00000"/>
                </a:solidFill>
                <a:ea typeface="Times New Roman" panose="02020603050405020304" pitchFamily="18" charset="0"/>
              </a:rPr>
              <a:t>lq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oj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, </a:t>
            </a:r>
            <a:r>
              <a:rPr lang="en-US" sz="2400" baseline="-25000" dirty="0">
                <a:solidFill>
                  <a:schemeClr val="tx1"/>
                </a:solidFill>
                <a:ea typeface="Times New Roman" panose="02020603050405020304" pitchFamily="18" charset="0"/>
              </a:rPr>
              <a:t>(VW)</a:t>
            </a:r>
            <a:r>
              <a:rPr lang="en-US" sz="2400" i="1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i</a:t>
            </a:r>
            <a:r>
              <a:rPr lang="en-US" sz="2400" i="1" dirty="0" err="1">
                <a:solidFill>
                  <a:srgbClr val="C00000"/>
                </a:solidFill>
                <a:ea typeface="Times New Roman" panose="02020603050405020304" pitchFamily="18" charset="0"/>
              </a:rPr>
              <a:t>l</a:t>
            </a:r>
            <a:r>
              <a:rPr lang="en-US" sz="2400" i="1" baseline="30000" dirty="0" err="1">
                <a:solidFill>
                  <a:srgbClr val="C00000"/>
                </a:solidFill>
                <a:ea typeface="Times New Roman" panose="02020603050405020304" pitchFamily="18" charset="0"/>
              </a:rPr>
              <a:t>j</a:t>
            </a:r>
            <a:r>
              <a:rPr lang="en-US" sz="2400" i="1" dirty="0" err="1">
                <a:solidFill>
                  <a:srgbClr val="C00000"/>
                </a:solidFill>
                <a:ea typeface="Times New Roman" panose="02020603050405020304" pitchFamily="18" charset="0"/>
              </a:rPr>
              <a:t>k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oj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, </a:t>
            </a:r>
            <a:r>
              <a:rPr lang="en-US" sz="2400" baseline="-25000" dirty="0">
                <a:solidFill>
                  <a:schemeClr val="tx1"/>
                </a:solidFill>
                <a:ea typeface="Times New Roman" panose="02020603050405020304" pitchFamily="18" charset="0"/>
              </a:rPr>
              <a:t>(H)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i</a:t>
            </a:r>
            <a:r>
              <a:rPr lang="en-US" sz="2400" i="1" dirty="0" err="1">
                <a:solidFill>
                  <a:srgbClr val="C00000"/>
                </a:solidFill>
                <a:ea typeface="Times New Roman" panose="02020603050405020304" pitchFamily="18" charset="0"/>
              </a:rPr>
              <a:t>lx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ok</a:t>
            </a:r>
            <a:r>
              <a:rPr lang="en-US" sz="2400" i="1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‘star’ </a:t>
            </a:r>
          </a:p>
          <a:p>
            <a:pPr marL="342900" marR="1165860" indent="-342900" algn="just">
              <a:lnSpc>
                <a:spcPts val="2880"/>
              </a:lnSpc>
              <a:buFont typeface="Wingdings" pitchFamily="2" charset="2"/>
              <a:buChar char="Ø"/>
              <a:tabLst>
                <a:tab pos="4320540" algn="l"/>
              </a:tabLst>
            </a:pPr>
            <a:endParaRPr lang="en-US" sz="2400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165860" indent="-342900" algn="just">
              <a:lnSpc>
                <a:spcPts val="2880"/>
              </a:lnSpc>
              <a:buFont typeface="Wingdings" pitchFamily="2" charset="2"/>
              <a:buChar char="Ø"/>
              <a:tabLst>
                <a:tab pos="4320540" algn="l"/>
              </a:tabLst>
            </a:pP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Proto-</a:t>
            </a:r>
            <a:r>
              <a:rPr lang="en-US" sz="2400" dirty="0" err="1">
                <a:solidFill>
                  <a:schemeClr val="tx1"/>
                </a:solidFill>
                <a:ea typeface="Times New Roman" panose="02020603050405020304" pitchFamily="18" charset="0"/>
              </a:rPr>
              <a:t>Ket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chemeClr val="tx1"/>
                </a:solidFill>
                <a:ea typeface="Times New Roman" panose="02020603050405020304" pitchFamily="18" charset="0"/>
              </a:rPr>
              <a:t>Yugh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 (= Proto-</a:t>
            </a:r>
            <a:r>
              <a:rPr lang="en-US" sz="2400" dirty="0" err="1">
                <a:solidFill>
                  <a:schemeClr val="tx1"/>
                </a:solidFill>
                <a:ea typeface="Times New Roman" panose="02020603050405020304" pitchFamily="18" charset="0"/>
              </a:rPr>
              <a:t>Ketic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) *</a:t>
            </a:r>
            <a:r>
              <a:rPr lang="en-US" sz="2400" b="1" i="1" dirty="0" err="1">
                <a:solidFill>
                  <a:srgbClr val="C00000"/>
                </a:solidFill>
                <a:ea typeface="Times New Roman" panose="02020603050405020304" pitchFamily="18" charset="0"/>
              </a:rPr>
              <a:t>q</a:t>
            </a:r>
            <a:r>
              <a:rPr lang="en-US" sz="2400" b="1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oː</a:t>
            </a:r>
            <a:r>
              <a:rPr lang="en-US" sz="2400" b="1" i="1" baseline="30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ħ</a:t>
            </a:r>
            <a:r>
              <a:rPr lang="en-US" sz="2400" b="1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qe</a:t>
            </a:r>
            <a:r>
              <a:rPr lang="en-US" sz="2400" b="1" i="1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‘star’ &gt; NK</a:t>
            </a:r>
            <a:r>
              <a:rPr lang="en-US" sz="2400" b="1" i="1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qoˀ</a:t>
            </a:r>
            <a:r>
              <a:rPr lang="en-US" sz="2400" b="1" i="1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(</a:t>
            </a:r>
            <a:r>
              <a:rPr lang="en-US" sz="2400" cap="small" dirty="0">
                <a:solidFill>
                  <a:schemeClr val="tx1"/>
                </a:solidFill>
                <a:ea typeface="Times New Roman" panose="02020603050405020304" pitchFamily="18" charset="0"/>
              </a:rPr>
              <a:t>pl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qoːn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), SK 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qòʁ</a:t>
            </a:r>
            <a:r>
              <a:rPr lang="en-US" sz="2400" i="1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(</a:t>
            </a:r>
            <a:r>
              <a:rPr lang="en-US" sz="2400" cap="small" dirty="0">
                <a:solidFill>
                  <a:schemeClr val="tx1"/>
                </a:solidFill>
                <a:ea typeface="Times New Roman" panose="02020603050405020304" pitchFamily="18" charset="0"/>
              </a:rPr>
              <a:t>pl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qoːn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),</a:t>
            </a:r>
            <a:r>
              <a:rPr lang="en-US" sz="2400" i="1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CK 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qòːʁe</a:t>
            </a:r>
            <a:r>
              <a:rPr lang="en-US" sz="2400" i="1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(</a:t>
            </a:r>
            <a:r>
              <a:rPr lang="en-US" sz="2400" cap="small" dirty="0">
                <a:solidFill>
                  <a:schemeClr val="tx1"/>
                </a:solidFill>
                <a:ea typeface="Times New Roman" panose="02020603050405020304" pitchFamily="18" charset="0"/>
              </a:rPr>
              <a:t>pl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qoːn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),</a:t>
            </a:r>
            <a:r>
              <a:rPr lang="en-US" sz="2400" i="1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Times New Roman" panose="02020603050405020304" pitchFamily="18" charset="0"/>
              </a:rPr>
              <a:t>Yugh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χoː</a:t>
            </a:r>
            <a:r>
              <a:rPr lang="en-US" sz="2400" i="1" baseline="30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ħ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χ</a:t>
            </a:r>
            <a:r>
              <a:rPr lang="en-US" sz="2400" i="1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(</a:t>
            </a:r>
            <a:r>
              <a:rPr lang="en-US" sz="2400" cap="small" dirty="0">
                <a:solidFill>
                  <a:schemeClr val="tx1"/>
                </a:solidFill>
                <a:ea typeface="Times New Roman" panose="02020603050405020304" pitchFamily="18" charset="0"/>
              </a:rPr>
              <a:t>pl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χoχɯn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),</a:t>
            </a:r>
            <a:r>
              <a:rPr lang="en-US" sz="2400" i="1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Times New Roman" panose="02020603050405020304" pitchFamily="18" charset="0"/>
              </a:rPr>
              <a:t>Ket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baseline="-25000" dirty="0">
                <a:solidFill>
                  <a:schemeClr val="tx1"/>
                </a:solidFill>
                <a:ea typeface="Times New Roman" panose="02020603050405020304" pitchFamily="18" charset="0"/>
              </a:rPr>
              <a:t>(M)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kóágo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, </a:t>
            </a:r>
            <a:r>
              <a:rPr lang="en-US" sz="2400" baseline="-25000" dirty="0">
                <a:solidFill>
                  <a:schemeClr val="tx1"/>
                </a:solidFill>
                <a:ea typeface="Times New Roman" panose="02020603050405020304" pitchFamily="18" charset="0"/>
              </a:rPr>
              <a:t>(W)</a:t>
            </a:r>
            <a:r>
              <a:rPr lang="en-US" sz="2400" i="1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kaágo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, </a:t>
            </a:r>
            <a:r>
              <a:rPr lang="en-US" sz="2400" baseline="-25000" dirty="0">
                <a:solidFill>
                  <a:schemeClr val="tx1"/>
                </a:solidFill>
                <a:ea typeface="Times New Roman" panose="02020603050405020304" pitchFamily="18" charset="0"/>
              </a:rPr>
              <a:t>(VW, Kl) 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kóógo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, </a:t>
            </a:r>
            <a:r>
              <a:rPr lang="en-US" sz="2400" baseline="-25000" dirty="0">
                <a:solidFill>
                  <a:schemeClr val="tx1"/>
                </a:solidFill>
                <a:ea typeface="Times New Roman" panose="02020603050405020304" pitchFamily="18" charset="0"/>
              </a:rPr>
              <a:t>(Ad) </a:t>
            </a:r>
            <a:r>
              <a:rPr lang="en-US" sz="2400" i="1" dirty="0">
                <a:solidFill>
                  <a:schemeClr val="tx1"/>
                </a:solidFill>
                <a:ea typeface="Times New Roman" panose="02020603050405020304" pitchFamily="18" charset="0"/>
              </a:rPr>
              <a:t>ko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, </a:t>
            </a:r>
            <a:r>
              <a:rPr lang="en-US" sz="2400" baseline="-25000" dirty="0">
                <a:solidFill>
                  <a:schemeClr val="tx1"/>
                </a:solidFill>
                <a:ea typeface="Times New Roman" panose="02020603050405020304" pitchFamily="18" charset="0"/>
              </a:rPr>
              <a:t>(Kl)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xogen</a:t>
            </a:r>
            <a:r>
              <a:rPr lang="en-US" sz="2400" i="1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[</a:t>
            </a:r>
            <a:r>
              <a:rPr lang="en-US" sz="2400" cap="small" dirty="0">
                <a:solidFill>
                  <a:schemeClr val="tx1"/>
                </a:solidFill>
                <a:ea typeface="Times New Roman" panose="02020603050405020304" pitchFamily="18" charset="0"/>
              </a:rPr>
              <a:t>pl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chemeClr val="tx1"/>
                </a:solidFill>
                <a:ea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en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], </a:t>
            </a:r>
            <a:r>
              <a:rPr lang="en-US" sz="2400" dirty="0" err="1">
                <a:solidFill>
                  <a:schemeClr val="tx1"/>
                </a:solidFill>
                <a:ea typeface="Times New Roman" panose="02020603050405020304" pitchFamily="18" charset="0"/>
              </a:rPr>
              <a:t>EKet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baseline="-25000" dirty="0">
                <a:solidFill>
                  <a:schemeClr val="tx1"/>
                </a:solidFill>
                <a:ea typeface="Times New Roman" panose="02020603050405020304" pitchFamily="18" charset="0"/>
              </a:rPr>
              <a:t>(</a:t>
            </a:r>
            <a:r>
              <a:rPr lang="en-US" sz="2400" baseline="-25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Mes</a:t>
            </a:r>
            <a:r>
              <a:rPr lang="en-US" sz="2400" baseline="-25000" dirty="0">
                <a:solidFill>
                  <a:schemeClr val="tx1"/>
                </a:solidFill>
                <a:ea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xogh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a typeface="Times New Roman" panose="02020603050405020304" pitchFamily="18" charset="0"/>
              </a:rPr>
              <a:t>Yugh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baseline="-25000" dirty="0">
                <a:solidFill>
                  <a:schemeClr val="tx1"/>
                </a:solidFill>
                <a:ea typeface="Times New Roman" panose="02020603050405020304" pitchFamily="18" charset="0"/>
              </a:rPr>
              <a:t>(M)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xogen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 [</a:t>
            </a:r>
            <a:r>
              <a:rPr lang="en-US" sz="2400" cap="small" dirty="0">
                <a:solidFill>
                  <a:schemeClr val="tx1"/>
                </a:solidFill>
                <a:ea typeface="Times New Roman" panose="02020603050405020304" pitchFamily="18" charset="0"/>
              </a:rPr>
              <a:t>pl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chemeClr val="tx1"/>
                </a:solidFill>
                <a:ea typeface="Times New Roman" panose="02020603050405020304" pitchFamily="18" charset="0"/>
              </a:rPr>
              <a:t>-n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] ‘star’ </a:t>
            </a:r>
          </a:p>
          <a:p>
            <a:pPr marL="342900" marR="1165860" indent="-342900" algn="just">
              <a:lnSpc>
                <a:spcPts val="2880"/>
              </a:lnSpc>
              <a:buFont typeface="Wingdings" pitchFamily="2" charset="2"/>
              <a:buChar char="Ø"/>
              <a:tabLst>
                <a:tab pos="4320540" algn="l"/>
              </a:tabLst>
            </a:pPr>
            <a:endParaRPr lang="en-US" sz="24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342900" marR="1165860" indent="-342900" algn="just">
              <a:lnSpc>
                <a:spcPts val="2880"/>
              </a:lnSpc>
              <a:buFont typeface="Wingdings" pitchFamily="2" charset="2"/>
              <a:buChar char="Ø"/>
              <a:tabLst>
                <a:tab pos="4320540" algn="l"/>
              </a:tabLst>
            </a:pPr>
            <a:r>
              <a:rPr lang="en-US" sz="2400" dirty="0" err="1">
                <a:solidFill>
                  <a:schemeClr val="tx1"/>
                </a:solidFill>
                <a:ea typeface="Times New Roman" panose="02020603050405020304" pitchFamily="18" charset="0"/>
              </a:rPr>
              <a:t>Pumpokol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ea typeface="Times New Roman" panose="02020603050405020304" pitchFamily="18" charset="0"/>
              </a:rPr>
              <a:t>k</a:t>
            </a:r>
            <a:r>
              <a:rPr lang="en-US" sz="24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aken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 ‘stars’ </a:t>
            </a:r>
          </a:p>
          <a:p>
            <a:pPr marL="342900" marR="1165860" indent="-342900" algn="just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4320540" algn="l"/>
              </a:tabLst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27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9F2FE-5608-8614-AA49-F2ED92DB9334}"/>
              </a:ext>
            </a:extLst>
          </p:cNvPr>
          <p:cNvSpPr/>
          <p:nvPr/>
        </p:nvSpPr>
        <p:spPr>
          <a:xfrm>
            <a:off x="-2" y="5692586"/>
            <a:ext cx="9144000" cy="12494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/>
                </a:solidFill>
              </a:rPr>
              <a:t>Lateral quality retained most consistently in Arin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/>
                </a:solidFill>
              </a:rPr>
              <a:t>Fate of word-initial PY *</a:t>
            </a:r>
            <a:r>
              <a:rPr lang="en-US" sz="2400" dirty="0" err="1">
                <a:solidFill>
                  <a:sysClr val="windowText" lastClr="000000"/>
                </a:solidFill>
              </a:rPr>
              <a:t>tɬ</a:t>
            </a:r>
            <a:r>
              <a:rPr lang="en-US" sz="2400" dirty="0">
                <a:solidFill>
                  <a:sysClr val="windowText" lastClr="000000"/>
                </a:solidFill>
              </a:rPr>
              <a:t> in the other branches dictated by syllable rhyme (front vs. back vowel, coda place of articulation)</a:t>
            </a:r>
          </a:p>
        </p:txBody>
      </p:sp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AE507911-5AD8-647A-8077-C5138BD11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3" y="0"/>
            <a:ext cx="9030230" cy="569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01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rge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72" y="-693683"/>
            <a:ext cx="571743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86208" y="0"/>
            <a:ext cx="4257792" cy="6858000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/>
              <a:t>Language Classification</a:t>
            </a:r>
            <a:endParaRPr lang="en-US" dirty="0"/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Moscow School</a:t>
            </a:r>
          </a:p>
          <a:p>
            <a:pPr algn="ctr"/>
            <a:endParaRPr lang="en-US" sz="1600" dirty="0"/>
          </a:p>
          <a:p>
            <a:pPr algn="ctr"/>
            <a:r>
              <a:rPr lang="en-US" sz="2800" dirty="0"/>
              <a:t>Sergei A. </a:t>
            </a:r>
            <a:r>
              <a:rPr lang="en-US" sz="2800" dirty="0" err="1"/>
              <a:t>Starostin</a:t>
            </a:r>
            <a:endParaRPr lang="en-US" sz="2800" dirty="0"/>
          </a:p>
          <a:p>
            <a:pPr algn="ctr"/>
            <a:r>
              <a:rPr lang="en-US" sz="2800" dirty="0"/>
              <a:t>(1953 – 2005) </a:t>
            </a:r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400" dirty="0"/>
              <a:t>Painstakingly accurate compilations of lexical data 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pPr marL="342900" indent="-342900">
              <a:buFontTx/>
              <a:buAutoNum type="arabicPeriod"/>
            </a:pPr>
            <a:r>
              <a:rPr lang="en-US" sz="2400" dirty="0"/>
              <a:t>Bold consideration of linguistic classification at increasingly deep time depths</a:t>
            </a:r>
          </a:p>
          <a:p>
            <a:pPr marL="342900" indent="-342900">
              <a:buFontTx/>
              <a:buAutoNum type="arabicPeriod"/>
            </a:pP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Rigorous reconstructions of individual families (Starling), many representing seminal contributions to their respective fields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3" name="Picture 2" descr="A couple of men holding a book&#10;&#10;Description automatically generated with low confidence">
            <a:extLst>
              <a:ext uri="{FF2B5EF4-FFF2-40B4-BE49-F238E27FC236}">
                <a16:creationId xmlns:a16="http://schemas.microsoft.com/office/drawing/2014/main" id="{C328AFBE-1B2F-DADA-AF4E-0D70BDEE9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6695"/>
            <a:ext cx="3657600" cy="32013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FCD54E-F2DB-460F-28BB-D5969733B109}"/>
              </a:ext>
            </a:extLst>
          </p:cNvPr>
          <p:cNvSpPr/>
          <p:nvPr/>
        </p:nvSpPr>
        <p:spPr>
          <a:xfrm>
            <a:off x="2123090" y="6164317"/>
            <a:ext cx="2763118" cy="693683"/>
          </a:xfrm>
          <a:prstGeom prst="rect">
            <a:avLst/>
          </a:prstGeom>
          <a:solidFill>
            <a:srgbClr val="2700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George </a:t>
            </a:r>
            <a:r>
              <a:rPr lang="en-US" sz="2200" dirty="0" err="1"/>
              <a:t>Starostin</a:t>
            </a:r>
            <a:r>
              <a:rPr lang="en-US" sz="2200" dirty="0"/>
              <a:t> (son)</a:t>
            </a:r>
          </a:p>
        </p:txBody>
      </p:sp>
    </p:spTree>
    <p:extLst>
      <p:ext uri="{BB962C8B-B14F-4D97-AF65-F5344CB8AC3E}">
        <p14:creationId xmlns:p14="http://schemas.microsoft.com/office/powerpoint/2010/main" val="2034744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9F2FE-5608-8614-AA49-F2ED92DB9334}"/>
              </a:ext>
            </a:extLst>
          </p:cNvPr>
          <p:cNvSpPr/>
          <p:nvPr/>
        </p:nvSpPr>
        <p:spPr>
          <a:xfrm>
            <a:off x="0" y="4602536"/>
            <a:ext cx="9144000" cy="22554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/>
                </a:solidFill>
              </a:rPr>
              <a:t>Lateral quality retained most consistently in Arin, and </a:t>
            </a:r>
            <a:r>
              <a:rPr lang="en-US" sz="2400" dirty="0" err="1">
                <a:solidFill>
                  <a:sysClr val="windowText" lastClr="000000"/>
                </a:solidFill>
              </a:rPr>
              <a:t>Pumpokol</a:t>
            </a:r>
            <a:r>
              <a:rPr lang="en-US" sz="2400" dirty="0">
                <a:solidFill>
                  <a:sysClr val="windowText" lastClr="000000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ysClr val="windowText" lastClr="000000"/>
                </a:solidFill>
              </a:rPr>
              <a:t>Ketic</a:t>
            </a:r>
            <a:r>
              <a:rPr lang="en-US" sz="2400" dirty="0">
                <a:solidFill>
                  <a:sysClr val="windowText" lastClr="000000"/>
                </a:solidFill>
              </a:rPr>
              <a:t> and </a:t>
            </a:r>
            <a:r>
              <a:rPr lang="en-US" sz="2400" dirty="0" err="1">
                <a:solidFill>
                  <a:sysClr val="windowText" lastClr="000000"/>
                </a:solidFill>
              </a:rPr>
              <a:t>Kottic</a:t>
            </a:r>
            <a:r>
              <a:rPr lang="en-US" sz="2400" dirty="0">
                <a:solidFill>
                  <a:sysClr val="windowText" lastClr="000000"/>
                </a:solidFill>
              </a:rPr>
              <a:t> underwent the change of PY </a:t>
            </a:r>
            <a:r>
              <a:rPr lang="en-US" sz="2400" dirty="0" err="1">
                <a:solidFill>
                  <a:sysClr val="windowText" lastClr="000000"/>
                </a:solidFill>
              </a:rPr>
              <a:t>anlaut</a:t>
            </a:r>
            <a:r>
              <a:rPr lang="en-US" sz="2400" dirty="0">
                <a:solidFill>
                  <a:sysClr val="windowText" lastClr="000000"/>
                </a:solidFill>
              </a:rPr>
              <a:t> *</a:t>
            </a:r>
            <a:r>
              <a:rPr lang="en-US" sz="2400" dirty="0" err="1">
                <a:solidFill>
                  <a:sysClr val="windowText" lastClr="000000"/>
                </a:solidFill>
              </a:rPr>
              <a:t>tɬ</a:t>
            </a:r>
            <a:r>
              <a:rPr lang="en-US" sz="2400" dirty="0">
                <a:solidFill>
                  <a:sysClr val="windowText" lastClr="000000"/>
                </a:solidFill>
              </a:rPr>
              <a:t> to voiced *g, later devoiced to *k. This occurred at different times in each branch.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/>
                </a:solidFill>
              </a:rPr>
              <a:t>Proto-</a:t>
            </a:r>
            <a:r>
              <a:rPr lang="en-US" sz="2400" dirty="0" err="1">
                <a:solidFill>
                  <a:sysClr val="windowText" lastClr="000000"/>
                </a:solidFill>
              </a:rPr>
              <a:t>Ketic</a:t>
            </a:r>
            <a:r>
              <a:rPr lang="en-US" sz="2400" dirty="0">
                <a:solidFill>
                  <a:sysClr val="windowText" lastClr="000000"/>
                </a:solidFill>
              </a:rPr>
              <a:t> *g rounded an adjacent *a to /o/ before devoicing, as in </a:t>
            </a:r>
            <a:r>
              <a:rPr lang="en-US" sz="2400" dirty="0" err="1">
                <a:solidFill>
                  <a:sysClr val="windowText" lastClr="000000"/>
                </a:solidFill>
              </a:rPr>
              <a:t>Ket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</a:rPr>
              <a:t>ko’t</a:t>
            </a:r>
            <a:r>
              <a:rPr lang="en-US" sz="2400" dirty="0">
                <a:solidFill>
                  <a:sysClr val="windowText" lastClr="000000"/>
                </a:solidFill>
              </a:rPr>
              <a:t> ‘rump’ (vs. Kott </a:t>
            </a:r>
            <a:r>
              <a:rPr lang="en-US" sz="2400" i="1" dirty="0" err="1">
                <a:solidFill>
                  <a:sysClr val="windowText" lastClr="000000"/>
                </a:solidFill>
              </a:rPr>
              <a:t>kar</a:t>
            </a:r>
            <a:r>
              <a:rPr lang="en-US" sz="2400" dirty="0">
                <a:solidFill>
                  <a:sysClr val="windowText" lastClr="000000"/>
                </a:solidFill>
              </a:rPr>
              <a:t> ‘vagina’) both from PY *</a:t>
            </a:r>
            <a:r>
              <a:rPr lang="en-US" sz="2400" dirty="0" err="1">
                <a:solidFill>
                  <a:sysClr val="windowText" lastClr="000000"/>
                </a:solidFill>
              </a:rPr>
              <a:t>tɬad</a:t>
            </a:r>
            <a:r>
              <a:rPr lang="en-US" sz="2400" baseline="30000" dirty="0" err="1">
                <a:solidFill>
                  <a:sysClr val="windowText" lastClr="000000"/>
                </a:solidFill>
              </a:rPr>
              <a:t>r</a:t>
            </a:r>
            <a:r>
              <a:rPr lang="en-US" sz="2400" dirty="0">
                <a:solidFill>
                  <a:sysClr val="windowText" lastClr="000000"/>
                </a:solidFill>
              </a:rPr>
              <a:t> ‘rump’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ysClr val="windowText" lastClr="000000"/>
                </a:solidFill>
              </a:rPr>
              <a:t>Ket</a:t>
            </a:r>
            <a:r>
              <a:rPr lang="en-US" sz="2400" dirty="0">
                <a:solidFill>
                  <a:sysClr val="windowText" lastClr="000000"/>
                </a:solidFill>
              </a:rPr>
              <a:t> determiner *k that rounds preceding agreement marker &lt; *g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F9FC6B15-11DE-92E9-5031-25C6E7150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7190" cy="460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10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9F2FE-5608-8614-AA49-F2ED92DB933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More possible evidence of word-initial PY *</a:t>
            </a:r>
            <a:r>
              <a:rPr lang="en-US" sz="2800" dirty="0" err="1">
                <a:solidFill>
                  <a:sysClr val="windowText" lastClr="000000"/>
                </a:solidFill>
              </a:rPr>
              <a:t>tɬ</a:t>
            </a:r>
            <a:r>
              <a:rPr lang="ru-RU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>
                <a:solidFill>
                  <a:sysClr val="windowText" lastClr="000000"/>
                </a:solidFill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243A84-B2A7-43BC-6A06-88ED9C6DC5F8}"/>
              </a:ext>
            </a:extLst>
          </p:cNvPr>
          <p:cNvSpPr/>
          <p:nvPr/>
        </p:nvSpPr>
        <p:spPr>
          <a:xfrm>
            <a:off x="18122" y="456147"/>
            <a:ext cx="9089093" cy="9680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tx1"/>
                </a:solidFill>
              </a:rPr>
              <a:t>Previous slide: Word-initial PY *</a:t>
            </a:r>
            <a:r>
              <a:rPr lang="en-US" sz="2400" dirty="0" err="1">
                <a:solidFill>
                  <a:schemeClr val="tx1"/>
                </a:solidFill>
              </a:rPr>
              <a:t>tɬ</a:t>
            </a:r>
            <a:r>
              <a:rPr lang="en-US" sz="2400" dirty="0">
                <a:solidFill>
                  <a:schemeClr val="tx1"/>
                </a:solidFill>
              </a:rPr>
              <a:t> most often became Proto-</a:t>
            </a:r>
            <a:r>
              <a:rPr lang="en-US" sz="2400" dirty="0" err="1">
                <a:solidFill>
                  <a:schemeClr val="tx1"/>
                </a:solidFill>
              </a:rPr>
              <a:t>Ketic</a:t>
            </a:r>
            <a:r>
              <a:rPr lang="en-US" sz="2400" dirty="0">
                <a:solidFill>
                  <a:schemeClr val="tx1"/>
                </a:solidFill>
              </a:rPr>
              <a:t> *g, which devoiced to /k/ in Modern </a:t>
            </a:r>
            <a:r>
              <a:rPr lang="en-US" sz="2400" dirty="0" err="1">
                <a:solidFill>
                  <a:schemeClr val="tx1"/>
                </a:solidFill>
              </a:rPr>
              <a:t>Ket</a:t>
            </a:r>
            <a:r>
              <a:rPr lang="en-US" sz="2400" dirty="0">
                <a:solidFill>
                  <a:schemeClr val="tx1"/>
                </a:solidFill>
              </a:rPr>
              <a:t> and </a:t>
            </a:r>
            <a:r>
              <a:rPr lang="en-US" sz="2400" dirty="0" err="1">
                <a:solidFill>
                  <a:schemeClr val="tx1"/>
                </a:solidFill>
              </a:rPr>
              <a:t>Yugh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D6EF0C5E-03CA-6309-C5BD-76F21B348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64" y="1424153"/>
            <a:ext cx="9125879" cy="23120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00D78A-216B-D760-27D3-A749DC89B10E}"/>
              </a:ext>
            </a:extLst>
          </p:cNvPr>
          <p:cNvSpPr/>
          <p:nvPr/>
        </p:nvSpPr>
        <p:spPr>
          <a:xfrm>
            <a:off x="-18664" y="2817957"/>
            <a:ext cx="9162664" cy="20273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tx1"/>
                </a:solidFill>
              </a:rPr>
              <a:t>(Above) Word-initial PY *</a:t>
            </a:r>
            <a:r>
              <a:rPr lang="en-US" sz="2400" dirty="0" err="1">
                <a:solidFill>
                  <a:schemeClr val="tx1"/>
                </a:solidFill>
              </a:rPr>
              <a:t>tɬ</a:t>
            </a:r>
            <a:r>
              <a:rPr lang="en-US" sz="2400" dirty="0">
                <a:solidFill>
                  <a:schemeClr val="tx1"/>
                </a:solidFill>
              </a:rPr>
              <a:t> &gt; *t (less often *</a:t>
            </a:r>
            <a:r>
              <a:rPr lang="en-US" sz="2400" dirty="0" err="1">
                <a:solidFill>
                  <a:schemeClr val="tx1"/>
                </a:solidFill>
              </a:rPr>
              <a:t>ɬ</a:t>
            </a:r>
            <a:r>
              <a:rPr lang="en-US" sz="2400" dirty="0">
                <a:solidFill>
                  <a:schemeClr val="tx1"/>
                </a:solidFill>
              </a:rPr>
              <a:t>) in syllables with velar or uvular obstruent coda.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(Below) Word-initial PY *</a:t>
            </a:r>
            <a:r>
              <a:rPr lang="en-US" sz="2400" dirty="0" err="1">
                <a:solidFill>
                  <a:schemeClr val="tx1"/>
                </a:solidFill>
              </a:rPr>
              <a:t>tɬ</a:t>
            </a:r>
            <a:r>
              <a:rPr lang="en-US" sz="2400" dirty="0">
                <a:solidFill>
                  <a:schemeClr val="tx1"/>
                </a:solidFill>
              </a:rPr>
              <a:t> &gt; *</a:t>
            </a:r>
            <a:r>
              <a:rPr lang="en-US" sz="2400" dirty="0" err="1">
                <a:solidFill>
                  <a:schemeClr val="tx1"/>
                </a:solidFill>
              </a:rPr>
              <a:t>č</a:t>
            </a:r>
            <a:r>
              <a:rPr lang="en-US" sz="2400" dirty="0">
                <a:solidFill>
                  <a:schemeClr val="tx1"/>
                </a:solidFill>
              </a:rPr>
              <a:t> before *I in syllable without a velar coda.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EFFA3E41-5E6E-31C0-D841-3529931E0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2" y="4820265"/>
            <a:ext cx="9138708" cy="12126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E6873A-5B6A-94AF-CEC0-CE96E6868D07}"/>
              </a:ext>
            </a:extLst>
          </p:cNvPr>
          <p:cNvSpPr txBox="1"/>
          <p:nvPr/>
        </p:nvSpPr>
        <p:spPr>
          <a:xfrm>
            <a:off x="1309254" y="6260803"/>
            <a:ext cx="775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root for Kott/Assan ‘one’ appears only in compounds meaning ‘one hundred’</a:t>
            </a:r>
          </a:p>
        </p:txBody>
      </p:sp>
    </p:spTree>
    <p:extLst>
      <p:ext uri="{BB962C8B-B14F-4D97-AF65-F5344CB8AC3E}">
        <p14:creationId xmlns:p14="http://schemas.microsoft.com/office/powerpoint/2010/main" val="1099628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9F2FE-5608-8614-AA49-F2ED92DB933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</a:rPr>
              <a:t>Conclusions</a:t>
            </a:r>
          </a:p>
          <a:p>
            <a:pPr algn="ctr"/>
            <a:endParaRPr lang="en-US" sz="1000" dirty="0">
              <a:solidFill>
                <a:sysClr val="windowText" lastClr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ysClr val="windowText" lastClr="000000"/>
                </a:solidFill>
              </a:rPr>
              <a:t>PY had two lateral phonemes: *</a:t>
            </a:r>
            <a:r>
              <a:rPr lang="en-US" sz="2800" dirty="0" err="1">
                <a:solidFill>
                  <a:sysClr val="windowText" lastClr="000000"/>
                </a:solidFill>
              </a:rPr>
              <a:t>tɬ</a:t>
            </a:r>
            <a:r>
              <a:rPr lang="en-US" sz="2800" dirty="0">
                <a:solidFill>
                  <a:sysClr val="windowText" lastClr="000000"/>
                </a:solidFill>
              </a:rPr>
              <a:t> and *</a:t>
            </a:r>
            <a:r>
              <a:rPr lang="en-US" sz="2800" dirty="0" err="1">
                <a:solidFill>
                  <a:sysClr val="windowText" lastClr="000000"/>
                </a:solidFill>
              </a:rPr>
              <a:t>ɬ</a:t>
            </a:r>
            <a:r>
              <a:rPr lang="ru-RU" sz="2800" dirty="0">
                <a:solidFill>
                  <a:sysClr val="windowText" lastClr="000000"/>
                </a:solidFill>
              </a:rPr>
              <a:t>.</a:t>
            </a:r>
            <a:endParaRPr lang="en-US" sz="2800" dirty="0">
              <a:solidFill>
                <a:sysClr val="windowText" lastClr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ysClr val="windowText" lastClr="000000"/>
                </a:solidFill>
              </a:rPr>
              <a:t>PY Laterals were </a:t>
            </a:r>
            <a:r>
              <a:rPr lang="en-US" sz="2800" dirty="0" err="1">
                <a:solidFill>
                  <a:sysClr val="windowText" lastClr="000000"/>
                </a:solidFill>
              </a:rPr>
              <a:t>obstruents</a:t>
            </a:r>
            <a:r>
              <a:rPr lang="en-US" sz="2800" dirty="0">
                <a:solidFill>
                  <a:sysClr val="windowText" lastClr="000000"/>
                </a:solidFill>
              </a:rPr>
              <a:t>, could appear word-initially</a:t>
            </a:r>
            <a:r>
              <a:rPr lang="ru-RU" sz="2800" dirty="0">
                <a:solidFill>
                  <a:sysClr val="windowText" lastClr="000000"/>
                </a:solidFill>
              </a:rPr>
              <a:t>.</a:t>
            </a:r>
            <a:endParaRPr lang="en-US" sz="2800" dirty="0">
              <a:solidFill>
                <a:sysClr val="windowText" lastClr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ysClr val="windowText" lastClr="000000"/>
                </a:solidFill>
              </a:rPr>
              <a:t>PY had only one rhotic phoneme *r - a sonorant that normally appeared only medially or finally, like other PY sonorant consonants</a:t>
            </a:r>
            <a:r>
              <a:rPr lang="ru-RU" sz="2800" dirty="0">
                <a:solidFill>
                  <a:sysClr val="windowText" lastClr="000000"/>
                </a:solidFill>
              </a:rPr>
              <a:t>.</a:t>
            </a:r>
            <a:endParaRPr lang="en-US" sz="2800" dirty="0">
              <a:solidFill>
                <a:sysClr val="windowText" lastClr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ysClr val="windowText" lastClr="000000"/>
                </a:solidFill>
              </a:rPr>
              <a:t>Processes of vowel ablaut, length, and tone must be considered when reconstructing PY consonants.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>
              <a:solidFill>
                <a:sysClr val="windowText" lastClr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ysClr val="windowText" lastClr="000000"/>
                </a:solidFill>
              </a:rPr>
              <a:t>These results might add</a:t>
            </a:r>
          </a:p>
          <a:p>
            <a:r>
              <a:rPr lang="en-US" sz="2800" dirty="0">
                <a:solidFill>
                  <a:sysClr val="windowText" lastClr="000000"/>
                </a:solidFill>
              </a:rPr>
              <a:t>to S. A. </a:t>
            </a:r>
            <a:r>
              <a:rPr lang="en-US" sz="2800" dirty="0" err="1">
                <a:solidFill>
                  <a:sysClr val="windowText" lastClr="000000"/>
                </a:solidFill>
              </a:rPr>
              <a:t>Starostin’s</a:t>
            </a:r>
            <a:r>
              <a:rPr lang="en-US" sz="2800" dirty="0">
                <a:solidFill>
                  <a:sysClr val="windowText" lastClr="000000"/>
                </a:solidFill>
              </a:rPr>
              <a:t> work on</a:t>
            </a:r>
          </a:p>
          <a:p>
            <a:r>
              <a:rPr lang="en-US" sz="2800" dirty="0">
                <a:solidFill>
                  <a:sysClr val="windowText" lastClr="000000"/>
                </a:solidFill>
              </a:rPr>
              <a:t>reconstructing lateral affricates</a:t>
            </a:r>
          </a:p>
          <a:p>
            <a:r>
              <a:rPr lang="en-US" sz="2800" dirty="0">
                <a:solidFill>
                  <a:sysClr val="windowText" lastClr="000000"/>
                </a:solidFill>
              </a:rPr>
              <a:t>at deeper levels of relationship </a:t>
            </a:r>
          </a:p>
          <a:p>
            <a:r>
              <a:rPr lang="en-US" sz="2800" dirty="0">
                <a:solidFill>
                  <a:sysClr val="windowText" lastClr="000000"/>
                </a:solidFill>
              </a:rPr>
              <a:t>between language families.</a:t>
            </a:r>
          </a:p>
        </p:txBody>
      </p:sp>
      <p:pic>
        <p:nvPicPr>
          <p:cNvPr id="4" name="Picture 3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4CDC360B-AD98-65B2-D7B2-F4BF17BEE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697" y="3645338"/>
            <a:ext cx="4245303" cy="3212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A19DA9-DCC7-A3A7-79A6-9CD7249917A8}"/>
              </a:ext>
            </a:extLst>
          </p:cNvPr>
          <p:cNvSpPr txBox="1"/>
          <p:nvPr/>
        </p:nvSpPr>
        <p:spPr>
          <a:xfrm>
            <a:off x="1660511" y="6138041"/>
            <a:ext cx="1577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Спасибо!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4051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9F2FE-5608-8614-AA49-F2ED92DB9334}"/>
              </a:ext>
            </a:extLst>
          </p:cNvPr>
          <p:cNvSpPr/>
          <p:nvPr/>
        </p:nvSpPr>
        <p:spPr>
          <a:xfrm>
            <a:off x="3182272" y="0"/>
            <a:ext cx="596172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Two key books on Yeniseian studies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B7C0EF-6912-0A23-4BD9-581F7572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4" y="3636579"/>
            <a:ext cx="3214140" cy="5029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CCC8ED-B7F8-C7C0-6042-59E307113788}"/>
              </a:ext>
            </a:extLst>
          </p:cNvPr>
          <p:cNvSpPr txBox="1"/>
          <p:nvPr/>
        </p:nvSpPr>
        <p:spPr>
          <a:xfrm>
            <a:off x="1182964" y="6159061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1995 г.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FDE5E6-A12C-C739-70FB-A72B741CD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34" y="0"/>
            <a:ext cx="3230074" cy="42744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EFEB1C-FD33-C1DD-D39B-31396F9964F9}"/>
              </a:ext>
            </a:extLst>
          </p:cNvPr>
          <p:cNvSpPr txBox="1"/>
          <p:nvPr/>
        </p:nvSpPr>
        <p:spPr>
          <a:xfrm>
            <a:off x="1450428" y="3905142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1982 г.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3D8AF1-DE3E-339F-1E2E-61B344FE164F}"/>
              </a:ext>
            </a:extLst>
          </p:cNvPr>
          <p:cNvSpPr/>
          <p:nvPr/>
        </p:nvSpPr>
        <p:spPr>
          <a:xfrm>
            <a:off x="3230074" y="567558"/>
            <a:ext cx="5897992" cy="629044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First comprehensive reconstruction of the Proto-Yeniseian sound system by S. A. </a:t>
            </a:r>
            <a:r>
              <a:rPr lang="en-US" sz="2400" dirty="0" err="1"/>
              <a:t>Starostin</a:t>
            </a:r>
            <a:r>
              <a:rPr lang="en-US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Reconstructed Proto-Yeniseian phonology contained five liquids: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4800" dirty="0"/>
              <a:t>	 *l			     *</a:t>
            </a:r>
            <a:r>
              <a:rPr lang="en-US" sz="4800" dirty="0" err="1"/>
              <a:t>l</a:t>
            </a:r>
            <a:r>
              <a:rPr lang="en-US" sz="4800" baseline="30000" dirty="0" err="1"/>
              <a:t>j</a:t>
            </a:r>
            <a:r>
              <a:rPr lang="en-US" sz="4800" baseline="30000" dirty="0"/>
              <a:t>	</a:t>
            </a:r>
          </a:p>
          <a:p>
            <a:endParaRPr lang="en-US" sz="4800" baseline="30000" dirty="0"/>
          </a:p>
          <a:p>
            <a:r>
              <a:rPr lang="en-US" sz="4800" dirty="0"/>
              <a:t>*r</a:t>
            </a:r>
            <a:r>
              <a:rPr lang="en-US" sz="4800" baseline="-25000" dirty="0"/>
              <a:t>1</a:t>
            </a:r>
            <a:r>
              <a:rPr lang="en-US" sz="4800" dirty="0"/>
              <a:t>		 *r</a:t>
            </a:r>
            <a:r>
              <a:rPr lang="en-US" sz="4800" baseline="-25000" dirty="0"/>
              <a:t>2 </a:t>
            </a:r>
            <a:r>
              <a:rPr lang="en-US" sz="4800" dirty="0"/>
              <a:t>	  *</a:t>
            </a:r>
            <a:r>
              <a:rPr lang="en-US" sz="4800" dirty="0" err="1"/>
              <a:t>r</a:t>
            </a:r>
            <a:r>
              <a:rPr lang="en-US" sz="4800" baseline="30000" dirty="0" err="1"/>
              <a:t>j</a:t>
            </a:r>
            <a:endParaRPr lang="en-US" sz="4800" baseline="30000" dirty="0"/>
          </a:p>
          <a:p>
            <a:endParaRPr lang="en-US" sz="4000" baseline="30000" dirty="0"/>
          </a:p>
          <a:p>
            <a:endParaRPr lang="en-US" sz="4000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paper reexamines the evidence and reduces the number to 3: *</a:t>
            </a:r>
            <a:r>
              <a:rPr lang="en-US" sz="2400" dirty="0" err="1"/>
              <a:t>tɬ</a:t>
            </a:r>
            <a:r>
              <a:rPr lang="en-US" sz="2400" dirty="0"/>
              <a:t>, *</a:t>
            </a:r>
            <a:r>
              <a:rPr lang="en-US" sz="2400" dirty="0" err="1"/>
              <a:t>ɬ</a:t>
            </a:r>
            <a:r>
              <a:rPr lang="en-US" sz="2400" dirty="0"/>
              <a:t>, *r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193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48D8261-EFC7-11EE-F3D7-48DCCC2D8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1" y="2890133"/>
            <a:ext cx="9095329" cy="39678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5C8AC9-27A3-A34F-AA8B-DC50214F2184}"/>
              </a:ext>
            </a:extLst>
          </p:cNvPr>
          <p:cNvSpPr/>
          <p:nvPr/>
        </p:nvSpPr>
        <p:spPr>
          <a:xfrm>
            <a:off x="0" y="0"/>
            <a:ext cx="9144000" cy="27852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/>
              <a:t>Two sources for the Proto-Yeniseian reconstructions in this presentation:</a:t>
            </a:r>
          </a:p>
          <a:p>
            <a:pPr algn="ctr"/>
            <a:endParaRPr lang="en-US" sz="1400" dirty="0"/>
          </a:p>
          <a:p>
            <a:pPr marL="457200" indent="-457200">
              <a:buAutoNum type="arabicPeriod"/>
            </a:pPr>
            <a:r>
              <a:rPr lang="en-US" sz="2400" dirty="0"/>
              <a:t>Vajda, Edward, </a:t>
            </a:r>
            <a:r>
              <a:rPr lang="en-US" sz="2400" i="1" dirty="0"/>
              <a:t>Etymological Thesaurus of the Yeniseian Languages </a:t>
            </a:r>
            <a:r>
              <a:rPr lang="en-US" sz="2400" dirty="0"/>
              <a:t>(work in progress, expected to be appr. 800 pages)</a:t>
            </a:r>
          </a:p>
          <a:p>
            <a:pPr marL="457200" indent="-457200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Vajda, Edward, “The Yeniseian Language Family”, 60-page chapter, to be published in the following volume:</a:t>
            </a:r>
          </a:p>
        </p:txBody>
      </p:sp>
    </p:spTree>
    <p:extLst>
      <p:ext uri="{BB962C8B-B14F-4D97-AF65-F5344CB8AC3E}">
        <p14:creationId xmlns:p14="http://schemas.microsoft.com/office/powerpoint/2010/main" val="1511375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6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2000250"/>
            <a:ext cx="5829300" cy="3086100"/>
          </a:xfrm>
          <a:noFill/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975" dirty="0">
                <a:solidFill>
                  <a:schemeClr val="bg1"/>
                </a:solidFill>
              </a:rPr>
              <a:t> 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975" dirty="0">
                <a:solidFill>
                  <a:schemeClr val="bg1"/>
                </a:solidFill>
              </a:rPr>
              <a:t>  </a:t>
            </a:r>
            <a:endParaRPr lang="en-US" sz="975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6BE2AA-A9DD-AB44-9808-7D6F5CE63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54162"/>
            <a:ext cx="9143998" cy="5126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A0FBBA-893B-F842-91B4-A953CD90B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18911"/>
            <a:ext cx="2217343" cy="21455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E968D8-D871-E446-894E-CF2EB4FCABD1}"/>
              </a:ext>
            </a:extLst>
          </p:cNvPr>
          <p:cNvSpPr txBox="1"/>
          <p:nvPr/>
        </p:nvSpPr>
        <p:spPr>
          <a:xfrm>
            <a:off x="323192" y="2302750"/>
            <a:ext cx="1639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Yenisei River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CC027C-F155-C1F5-C860-9AD5A2C8AAD0}"/>
              </a:ext>
            </a:extLst>
          </p:cNvPr>
          <p:cNvSpPr txBox="1"/>
          <p:nvPr/>
        </p:nvSpPr>
        <p:spPr>
          <a:xfrm>
            <a:off x="1" y="0"/>
            <a:ext cx="9143999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 err="1">
                <a:solidFill>
                  <a:srgbClr val="FFFF00"/>
                </a:solidFill>
              </a:rPr>
              <a:t>Ket</a:t>
            </a:r>
            <a:r>
              <a:rPr lang="en-US" sz="2700" dirty="0">
                <a:solidFill>
                  <a:schemeClr val="bg1"/>
                </a:solidFill>
              </a:rPr>
              <a:t> ethnicity and language in Central Siberia</a:t>
            </a:r>
            <a:endParaRPr lang="en-US" sz="21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</a:rPr>
              <a:t>Ket</a:t>
            </a:r>
            <a:r>
              <a:rPr lang="en-US" sz="2100" dirty="0">
                <a:solidFill>
                  <a:schemeClr val="bg1"/>
                </a:solidFill>
              </a:rPr>
              <a:t> is the only surviving member of the </a:t>
            </a:r>
            <a:r>
              <a:rPr lang="en-US" sz="2100" dirty="0">
                <a:solidFill>
                  <a:srgbClr val="FFFF00"/>
                </a:solidFill>
              </a:rPr>
              <a:t>Yeniseian</a:t>
            </a:r>
            <a:r>
              <a:rPr lang="en-US" sz="2100" dirty="0">
                <a:solidFill>
                  <a:schemeClr val="bg1"/>
                </a:solidFill>
              </a:rPr>
              <a:t> (or </a:t>
            </a:r>
            <a:r>
              <a:rPr lang="en-US" sz="2100" dirty="0" err="1">
                <a:solidFill>
                  <a:schemeClr val="bg1"/>
                </a:solidFill>
              </a:rPr>
              <a:t>Yeniseic</a:t>
            </a:r>
            <a:r>
              <a:rPr lang="en-US" sz="2100" dirty="0">
                <a:solidFill>
                  <a:schemeClr val="bg1"/>
                </a:solidFill>
              </a:rPr>
              <a:t>, </a:t>
            </a:r>
            <a:r>
              <a:rPr lang="en-US" sz="2100" dirty="0" err="1">
                <a:solidFill>
                  <a:schemeClr val="bg1"/>
                </a:solidFill>
              </a:rPr>
              <a:t>Yenisseic</a:t>
            </a:r>
            <a:r>
              <a:rPr lang="en-US" sz="2100" dirty="0">
                <a:solidFill>
                  <a:schemeClr val="bg1"/>
                </a:solidFill>
              </a:rPr>
              <a:t>) family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Population today: about 1400, including many with partial </a:t>
            </a:r>
            <a:r>
              <a:rPr lang="en-US" sz="2100" dirty="0" err="1">
                <a:solidFill>
                  <a:schemeClr val="bg1"/>
                </a:solidFill>
              </a:rPr>
              <a:t>Ket</a:t>
            </a:r>
            <a:r>
              <a:rPr lang="en-US" sz="2100" dirty="0">
                <a:solidFill>
                  <a:schemeClr val="bg1"/>
                </a:solidFill>
              </a:rPr>
              <a:t> ancestry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All </a:t>
            </a:r>
            <a:r>
              <a:rPr lang="en-US" sz="2100" dirty="0" err="1">
                <a:solidFill>
                  <a:schemeClr val="bg1"/>
                </a:solidFill>
              </a:rPr>
              <a:t>Kets</a:t>
            </a:r>
            <a:r>
              <a:rPr lang="en-US" sz="2100" dirty="0">
                <a:solidFill>
                  <a:schemeClr val="bg1"/>
                </a:solidFill>
              </a:rPr>
              <a:t> speak Russian; perhaps </a:t>
            </a:r>
            <a:r>
              <a:rPr lang="en-US" sz="2100" dirty="0">
                <a:solidFill>
                  <a:srgbClr val="FFFF00"/>
                </a:solidFill>
              </a:rPr>
              <a:t>fewer than 20 fluent speakers </a:t>
            </a:r>
            <a:r>
              <a:rPr lang="en-US" sz="2100" dirty="0">
                <a:solidFill>
                  <a:schemeClr val="bg1"/>
                </a:solidFill>
              </a:rPr>
              <a:t>remain 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D1B7AC1-BE66-FCBA-4808-A381E5D30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3771" y="1450682"/>
            <a:ext cx="3680611" cy="54073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F00B82-8038-F51E-70B6-6447F00557BD}"/>
              </a:ext>
            </a:extLst>
          </p:cNvPr>
          <p:cNvSpPr/>
          <p:nvPr/>
        </p:nvSpPr>
        <p:spPr>
          <a:xfrm>
            <a:off x="2217344" y="6289176"/>
            <a:ext cx="3680611" cy="576896"/>
          </a:xfrm>
          <a:prstGeom prst="rect">
            <a:avLst/>
          </a:prstGeom>
          <a:solidFill>
            <a:srgbClr val="0F1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FF00"/>
                </a:solidFill>
              </a:rPr>
              <a:t>Tengdalang</a:t>
            </a:r>
            <a:r>
              <a:rPr lang="en-US" dirty="0"/>
              <a:t> (Valentina </a:t>
            </a:r>
            <a:r>
              <a:rPr lang="en-US" dirty="0" err="1"/>
              <a:t>Romanenkova</a:t>
            </a:r>
            <a:r>
              <a:rPr lang="en-US" dirty="0"/>
              <a:t>) </a:t>
            </a:r>
          </a:p>
          <a:p>
            <a:pPr algn="ctr"/>
            <a:r>
              <a:rPr lang="en-US" dirty="0"/>
              <a:t>– one of the last fluent </a:t>
            </a:r>
            <a:r>
              <a:rPr lang="en-US" dirty="0" err="1"/>
              <a:t>Ket</a:t>
            </a:r>
            <a:r>
              <a:rPr lang="en-US" dirty="0"/>
              <a:t> speakers</a:t>
            </a:r>
          </a:p>
        </p:txBody>
      </p:sp>
    </p:spTree>
    <p:extLst>
      <p:ext uri="{BB962C8B-B14F-4D97-AF65-F5344CB8AC3E}">
        <p14:creationId xmlns:p14="http://schemas.microsoft.com/office/powerpoint/2010/main" val="3283182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6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2000250"/>
            <a:ext cx="5829300" cy="3086100"/>
          </a:xfrm>
          <a:noFill/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975" dirty="0">
                <a:solidFill>
                  <a:schemeClr val="bg1"/>
                </a:solidFill>
              </a:rPr>
              <a:t> 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975" dirty="0">
                <a:solidFill>
                  <a:schemeClr val="bg1"/>
                </a:solidFill>
              </a:rPr>
              <a:t>  </a:t>
            </a:r>
            <a:endParaRPr lang="en-US" sz="975" dirty="0"/>
          </a:p>
        </p:txBody>
      </p:sp>
      <p:pic>
        <p:nvPicPr>
          <p:cNvPr id="9" name="Picture 8" descr="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7" y="351562"/>
            <a:ext cx="4624025" cy="6605749"/>
          </a:xfrm>
          <a:prstGeom prst="rect">
            <a:avLst/>
          </a:prstGeom>
        </p:spPr>
      </p:pic>
      <p:pic>
        <p:nvPicPr>
          <p:cNvPr id="3" name="Picture 2" descr="Keto Man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93" y="-384972"/>
            <a:ext cx="4809007" cy="7375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1166" y="-1339"/>
            <a:ext cx="9143999" cy="7848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solidFill>
                  <a:srgbClr val="FFFF00"/>
                </a:solidFill>
              </a:rPr>
              <a:t>The </a:t>
            </a:r>
            <a:r>
              <a:rPr lang="en-US" sz="2250" dirty="0" err="1">
                <a:solidFill>
                  <a:srgbClr val="FFFF00"/>
                </a:solidFill>
              </a:rPr>
              <a:t>Ket</a:t>
            </a:r>
            <a:r>
              <a:rPr lang="en-US" sz="2250" dirty="0">
                <a:solidFill>
                  <a:srgbClr val="FFFF00"/>
                </a:solidFill>
              </a:rPr>
              <a:t> people </a:t>
            </a:r>
            <a:r>
              <a:rPr lang="en-US" sz="2250" dirty="0">
                <a:solidFill>
                  <a:schemeClr val="bg1"/>
                </a:solidFill>
              </a:rPr>
              <a:t>were Siberia’s last hunter-gatherers </a:t>
            </a:r>
          </a:p>
          <a:p>
            <a:pPr algn="ctr"/>
            <a:r>
              <a:rPr lang="en-US" sz="2250" dirty="0">
                <a:solidFill>
                  <a:schemeClr val="bg1"/>
                </a:solidFill>
              </a:rPr>
              <a:t>Their language is not genealogically related to other Siberian families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9BA718-F94B-974D-AC65-DB54D5187B2E}"/>
              </a:ext>
            </a:extLst>
          </p:cNvPr>
          <p:cNvSpPr/>
          <p:nvPr/>
        </p:nvSpPr>
        <p:spPr>
          <a:xfrm>
            <a:off x="109048" y="4028087"/>
            <a:ext cx="1753299" cy="15739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Photo from Russian Academy of Science 1906 </a:t>
            </a:r>
            <a:r>
              <a:rPr lang="en-US" sz="1500" dirty="0" err="1">
                <a:solidFill>
                  <a:schemeClr val="tx1"/>
                </a:solidFill>
              </a:rPr>
              <a:t>Anuchin</a:t>
            </a:r>
            <a:r>
              <a:rPr lang="en-US" sz="1500" dirty="0">
                <a:solidFill>
                  <a:schemeClr val="tx1"/>
                </a:solidFill>
              </a:rPr>
              <a:t> Expedition, the first scientific study of the </a:t>
            </a:r>
            <a:r>
              <a:rPr lang="en-US" sz="1500" dirty="0" err="1">
                <a:solidFill>
                  <a:schemeClr val="tx1"/>
                </a:solidFill>
              </a:rPr>
              <a:t>Kets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3BEE5F-FD13-7C48-B795-2EAB8640E5CD}"/>
              </a:ext>
            </a:extLst>
          </p:cNvPr>
          <p:cNvSpPr/>
          <p:nvPr/>
        </p:nvSpPr>
        <p:spPr>
          <a:xfrm>
            <a:off x="3657599" y="5318233"/>
            <a:ext cx="2438400" cy="15539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1927 – 1928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Photo by Hans </a:t>
            </a:r>
            <a:r>
              <a:rPr lang="en-US" sz="1600" dirty="0" err="1">
                <a:solidFill>
                  <a:schemeClr val="tx1"/>
                </a:solidFill>
              </a:rPr>
              <a:t>Findeisen</a:t>
            </a:r>
            <a:r>
              <a:rPr lang="en-US" sz="1600" dirty="0">
                <a:solidFill>
                  <a:schemeClr val="tx1"/>
                </a:solidFill>
              </a:rPr>
              <a:t> (Berlin Museum),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the last foreign scholar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to visit the </a:t>
            </a:r>
            <a:r>
              <a:rPr lang="en-US" sz="1600" dirty="0" err="1">
                <a:solidFill>
                  <a:schemeClr val="tx1"/>
                </a:solidFill>
              </a:rPr>
              <a:t>Kets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during the 20</a:t>
            </a:r>
            <a:r>
              <a:rPr lang="en-US" sz="1600" baseline="30000" dirty="0">
                <a:solidFill>
                  <a:schemeClr val="tx1"/>
                </a:solidFill>
              </a:rPr>
              <a:t>th</a:t>
            </a:r>
            <a:r>
              <a:rPr lang="en-US" sz="1600" dirty="0">
                <a:solidFill>
                  <a:schemeClr val="tx1"/>
                </a:solidFill>
              </a:rPr>
              <a:t> century. </a:t>
            </a:r>
          </a:p>
        </p:txBody>
      </p:sp>
    </p:spTree>
    <p:extLst>
      <p:ext uri="{BB962C8B-B14F-4D97-AF65-F5344CB8AC3E}">
        <p14:creationId xmlns:p14="http://schemas.microsoft.com/office/powerpoint/2010/main" val="3628890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eniseia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369" y="-25190"/>
            <a:ext cx="562131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5" y="3813617"/>
            <a:ext cx="3048000" cy="240161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Yeniseian-speaking  groups attested in 17</a:t>
            </a:r>
            <a:r>
              <a:rPr lang="en-US" sz="2800" baseline="30000" dirty="0"/>
              <a:t>c</a:t>
            </a:r>
            <a:r>
              <a:rPr lang="en-US" sz="2800" dirty="0"/>
              <a:t> Tsarist </a:t>
            </a:r>
            <a:r>
              <a:rPr lang="en-US" sz="2800" dirty="0" err="1"/>
              <a:t>yasak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(fur tax) records</a:t>
            </a:r>
          </a:p>
        </p:txBody>
      </p:sp>
      <p:sp>
        <p:nvSpPr>
          <p:cNvPr id="4" name="Donut 3"/>
          <p:cNvSpPr/>
          <p:nvPr/>
        </p:nvSpPr>
        <p:spPr>
          <a:xfrm rot="952098">
            <a:off x="3460105" y="2374476"/>
            <a:ext cx="403104" cy="950671"/>
          </a:xfrm>
          <a:prstGeom prst="donut">
            <a:avLst>
              <a:gd name="adj" fmla="val 24187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Explosion 2 5"/>
          <p:cNvSpPr/>
          <p:nvPr/>
        </p:nvSpPr>
        <p:spPr>
          <a:xfrm>
            <a:off x="4826001" y="5943601"/>
            <a:ext cx="1041400" cy="914400"/>
          </a:xfrm>
          <a:prstGeom prst="irregularSeal2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24717" y="5966502"/>
            <a:ext cx="4157133" cy="912199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Probable Proto-Yeniseian homeland</a:t>
            </a:r>
          </a:p>
        </p:txBody>
      </p:sp>
      <p:pic>
        <p:nvPicPr>
          <p:cNvPr id="9" name="Picture 8" descr="Keto Man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171" y="2165583"/>
            <a:ext cx="2857332" cy="4382361"/>
          </a:xfrm>
          <a:prstGeom prst="rect">
            <a:avLst/>
          </a:prstGeom>
        </p:spPr>
      </p:pic>
      <p:pic>
        <p:nvPicPr>
          <p:cNvPr id="10" name="Picture 9" descr="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395" y="498655"/>
            <a:ext cx="2320473" cy="33149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65378" y="-1"/>
            <a:ext cx="3678621" cy="111812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FF00"/>
                </a:solidFill>
              </a:rPr>
              <a:t>Yeniseian language family</a:t>
            </a:r>
            <a:endParaRPr lang="en-US" sz="2200" dirty="0"/>
          </a:p>
          <a:p>
            <a:pPr algn="ctr"/>
            <a:r>
              <a:rPr lang="en-US" sz="2200" dirty="0"/>
              <a:t>4 primary branches: </a:t>
            </a:r>
            <a:r>
              <a:rPr lang="en-US" sz="2200" dirty="0" err="1">
                <a:solidFill>
                  <a:srgbClr val="FFFF00"/>
                </a:solidFill>
              </a:rPr>
              <a:t>Ket</a:t>
            </a:r>
            <a:r>
              <a:rPr lang="en-US" sz="2200" dirty="0" err="1"/>
              <a:t>-Yugh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FFFF00"/>
                </a:solidFill>
              </a:rPr>
              <a:t>Kott-</a:t>
            </a:r>
            <a:r>
              <a:rPr lang="en-US" sz="2200" dirty="0"/>
              <a:t>Assan, Arin, </a:t>
            </a:r>
            <a:r>
              <a:rPr lang="en-US" sz="2200" dirty="0" err="1"/>
              <a:t>Pumpokol</a:t>
            </a:r>
            <a:endParaRPr lang="en-US" sz="2200" dirty="0"/>
          </a:p>
        </p:txBody>
      </p:sp>
      <p:sp>
        <p:nvSpPr>
          <p:cNvPr id="13" name="Left Arrow 12"/>
          <p:cNvSpPr/>
          <p:nvPr/>
        </p:nvSpPr>
        <p:spPr>
          <a:xfrm rot="18945580">
            <a:off x="3684851" y="1683264"/>
            <a:ext cx="1417442" cy="484632"/>
          </a:xfrm>
          <a:prstGeom prst="lef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Kets</a:t>
            </a:r>
            <a:r>
              <a:rPr lang="en-US" dirty="0"/>
              <a:t> today</a:t>
            </a:r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46277299-AF9B-9E3E-CF16-47406E037879}"/>
              </a:ext>
            </a:extLst>
          </p:cNvPr>
          <p:cNvSpPr/>
          <p:nvPr/>
        </p:nvSpPr>
        <p:spPr>
          <a:xfrm>
            <a:off x="6056990" y="1143311"/>
            <a:ext cx="294290" cy="291209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F22439E8-DFF2-57E0-6690-B24172DA2D4E}"/>
              </a:ext>
            </a:extLst>
          </p:cNvPr>
          <p:cNvSpPr/>
          <p:nvPr/>
        </p:nvSpPr>
        <p:spPr>
          <a:xfrm>
            <a:off x="6161200" y="2986478"/>
            <a:ext cx="294290" cy="291209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7BEEF8-BD4B-8670-E4D5-E211DB15665D}"/>
              </a:ext>
            </a:extLst>
          </p:cNvPr>
          <p:cNvSpPr/>
          <p:nvPr/>
        </p:nvSpPr>
        <p:spPr>
          <a:xfrm>
            <a:off x="7145798" y="1082791"/>
            <a:ext cx="1998202" cy="160785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00"/>
                </a:solidFill>
              </a:rPr>
              <a:t>Ket</a:t>
            </a:r>
            <a:r>
              <a:rPr lang="en-US" dirty="0"/>
              <a:t> and </a:t>
            </a:r>
            <a:r>
              <a:rPr lang="en-US" dirty="0">
                <a:solidFill>
                  <a:srgbClr val="FFFF00"/>
                </a:solidFill>
              </a:rPr>
              <a:t>Kott            </a:t>
            </a:r>
            <a:r>
              <a:rPr lang="en-US" dirty="0">
                <a:solidFill>
                  <a:schemeClr val="bg1"/>
                </a:solidFill>
              </a:rPr>
              <a:t>are crucial for reconstructing Proto-Yeniseian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Arin, </a:t>
            </a:r>
            <a:r>
              <a:rPr lang="en-US" dirty="0" err="1"/>
              <a:t>Pumpokol</a:t>
            </a:r>
            <a:r>
              <a:rPr lang="en-US" dirty="0"/>
              <a:t> poorly attested</a:t>
            </a:r>
          </a:p>
        </p:txBody>
      </p:sp>
    </p:spTree>
    <p:extLst>
      <p:ext uri="{BB962C8B-B14F-4D97-AF65-F5344CB8AC3E}">
        <p14:creationId xmlns:p14="http://schemas.microsoft.com/office/powerpoint/2010/main" val="1253999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9F2FE-5608-8614-AA49-F2ED92DB933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Internal diversification of the Yeniseian family </a:t>
            </a:r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0832A342-4604-4C8F-F177-F188DDD35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079"/>
            <a:ext cx="9122092" cy="3987581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EF85C5-FF90-C0D9-A382-545B1E5BD595}"/>
              </a:ext>
            </a:extLst>
          </p:cNvPr>
          <p:cNvSpPr/>
          <p:nvPr/>
        </p:nvSpPr>
        <p:spPr>
          <a:xfrm>
            <a:off x="21908" y="4305516"/>
            <a:ext cx="9100184" cy="255248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/>
              <a:t>Four primary branches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FFFF00"/>
                </a:solidFill>
              </a:rPr>
              <a:t>Ketic</a:t>
            </a:r>
            <a:r>
              <a:rPr lang="en-US" sz="2200" dirty="0"/>
              <a:t> and </a:t>
            </a:r>
            <a:r>
              <a:rPr lang="en-US" sz="2200" dirty="0" err="1">
                <a:solidFill>
                  <a:srgbClr val="FFFF00"/>
                </a:solidFill>
              </a:rPr>
              <a:t>Kottic</a:t>
            </a:r>
            <a:r>
              <a:rPr lang="en-US" sz="2200" dirty="0"/>
              <a:t> are the most important in terms of available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Arin and </a:t>
            </a:r>
            <a:r>
              <a:rPr lang="en-US" sz="2200" dirty="0" err="1"/>
              <a:t>Pumpokol</a:t>
            </a:r>
            <a:r>
              <a:rPr lang="en-US" sz="2200" dirty="0"/>
              <a:t> data are generally too sparse to do more than reinforce what can be seen from comparing the other two branches.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/>
              <a:t>Ket</a:t>
            </a:r>
            <a:r>
              <a:rPr lang="en-US" sz="2200" dirty="0"/>
              <a:t> dialects collapsed all laterals and </a:t>
            </a:r>
            <a:r>
              <a:rPr lang="en-US" sz="2200" dirty="0" err="1"/>
              <a:t>rhotics</a:t>
            </a:r>
            <a:r>
              <a:rPr lang="en-US" sz="2200" dirty="0"/>
              <a:t> into a single phoneme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FFFF00"/>
                </a:solidFill>
              </a:rPr>
              <a:t>Yugh</a:t>
            </a:r>
            <a:r>
              <a:rPr lang="en-US" sz="2200" dirty="0"/>
              <a:t> retains three liquid phonemes: /l/, /</a:t>
            </a:r>
            <a:r>
              <a:rPr lang="en-US" sz="2200" dirty="0" err="1"/>
              <a:t>l</a:t>
            </a:r>
            <a:r>
              <a:rPr lang="en-US" sz="2200" baseline="30000" dirty="0" err="1"/>
              <a:t>j</a:t>
            </a:r>
            <a:r>
              <a:rPr lang="en-US" sz="2200" dirty="0"/>
              <a:t>/, /r/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  Comparing </a:t>
            </a:r>
            <a:r>
              <a:rPr lang="en-US" sz="2200" dirty="0" err="1"/>
              <a:t>Yugh</a:t>
            </a:r>
            <a:r>
              <a:rPr lang="en-US" sz="2200" dirty="0"/>
              <a:t> with Kott is key for reconstructing PY laterals and </a:t>
            </a:r>
            <a:r>
              <a:rPr lang="en-US" sz="2200" dirty="0" err="1"/>
              <a:t>rhotics</a:t>
            </a:r>
            <a:endParaRPr lang="en-US" sz="2200" dirty="0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6810B77B-7890-CF5D-4B1D-0D740F2925FD}"/>
              </a:ext>
            </a:extLst>
          </p:cNvPr>
          <p:cNvSpPr/>
          <p:nvPr/>
        </p:nvSpPr>
        <p:spPr>
          <a:xfrm>
            <a:off x="2643353" y="3371409"/>
            <a:ext cx="536027" cy="53328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60936378-CD3F-6696-F218-063D1B3FC556}"/>
              </a:ext>
            </a:extLst>
          </p:cNvPr>
          <p:cNvSpPr/>
          <p:nvPr/>
        </p:nvSpPr>
        <p:spPr>
          <a:xfrm>
            <a:off x="6647793" y="3320328"/>
            <a:ext cx="536026" cy="533279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5DB43E7F-275A-C971-90F0-7969AB049100}"/>
              </a:ext>
            </a:extLst>
          </p:cNvPr>
          <p:cNvSpPr/>
          <p:nvPr/>
        </p:nvSpPr>
        <p:spPr>
          <a:xfrm>
            <a:off x="2343808" y="1770492"/>
            <a:ext cx="367862" cy="315311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7F69563B-B5A6-EBA5-FAA2-0684B11A77DF}"/>
              </a:ext>
            </a:extLst>
          </p:cNvPr>
          <p:cNvSpPr/>
          <p:nvPr/>
        </p:nvSpPr>
        <p:spPr>
          <a:xfrm>
            <a:off x="4650828" y="1742520"/>
            <a:ext cx="367862" cy="315311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B09D6BFD-0EC9-1D78-F75B-CD5785FDA1F6}"/>
              </a:ext>
            </a:extLst>
          </p:cNvPr>
          <p:cNvSpPr/>
          <p:nvPr/>
        </p:nvSpPr>
        <p:spPr>
          <a:xfrm>
            <a:off x="5996152" y="1832681"/>
            <a:ext cx="367862" cy="315311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1AFF9F20-2C6C-8C8D-4088-065DEE252F55}"/>
              </a:ext>
            </a:extLst>
          </p:cNvPr>
          <p:cNvSpPr/>
          <p:nvPr/>
        </p:nvSpPr>
        <p:spPr>
          <a:xfrm>
            <a:off x="7720294" y="1770492"/>
            <a:ext cx="367862" cy="315311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EC640B65-7391-4D41-E4E7-4C8871DEE473}"/>
              </a:ext>
            </a:extLst>
          </p:cNvPr>
          <p:cNvSpPr/>
          <p:nvPr/>
        </p:nvSpPr>
        <p:spPr>
          <a:xfrm>
            <a:off x="2764666" y="4328112"/>
            <a:ext cx="367862" cy="315311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731F6B3C-9842-ADCF-576E-017EA3733DA8}"/>
              </a:ext>
            </a:extLst>
          </p:cNvPr>
          <p:cNvSpPr/>
          <p:nvPr/>
        </p:nvSpPr>
        <p:spPr>
          <a:xfrm>
            <a:off x="0" y="6246661"/>
            <a:ext cx="536027" cy="53328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75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9F2FE-5608-8614-AA49-F2ED92DB933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The modern </a:t>
            </a:r>
            <a:r>
              <a:rPr lang="en-US" sz="2800" dirty="0" err="1">
                <a:solidFill>
                  <a:sysClr val="windowText" lastClr="000000"/>
                </a:solidFill>
              </a:rPr>
              <a:t>Ket</a:t>
            </a:r>
            <a:r>
              <a:rPr lang="en-US" sz="2800" dirty="0">
                <a:solidFill>
                  <a:sysClr val="windowText" lastClr="000000"/>
                </a:solidFill>
              </a:rPr>
              <a:t> consonant inventory (all dialects) 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F4E88686-0FAA-A910-881D-FA7161760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428"/>
            <a:ext cx="9178068" cy="35901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4DE3BB-DE25-C9C9-C227-FD063F51556B}"/>
              </a:ext>
            </a:extLst>
          </p:cNvPr>
          <p:cNvSpPr/>
          <p:nvPr/>
        </p:nvSpPr>
        <p:spPr>
          <a:xfrm>
            <a:off x="0" y="4151586"/>
            <a:ext cx="9144000" cy="270641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/>
              <a:t>Three allophones of modern </a:t>
            </a:r>
            <a:r>
              <a:rPr lang="en-US" sz="2400" dirty="0" err="1"/>
              <a:t>Ket</a:t>
            </a:r>
            <a:r>
              <a:rPr lang="en-US" sz="2400" dirty="0"/>
              <a:t> phoneme /l/</a:t>
            </a:r>
          </a:p>
          <a:p>
            <a:pPr algn="ctr"/>
            <a:endParaRPr lang="en-US" sz="1000" dirty="0"/>
          </a:p>
          <a:p>
            <a:r>
              <a:rPr lang="en-US" sz="2400" dirty="0"/>
              <a:t>[ </a:t>
            </a:r>
            <a:r>
              <a:rPr lang="en-US" sz="2400" baseline="30000" dirty="0" err="1">
                <a:solidFill>
                  <a:srgbClr val="FFFF00"/>
                </a:solidFill>
              </a:rPr>
              <a:t>t</a:t>
            </a:r>
            <a:r>
              <a:rPr lang="en-US" sz="2400" dirty="0" err="1">
                <a:solidFill>
                  <a:srgbClr val="FFFF00"/>
                </a:solidFill>
              </a:rPr>
              <a:t>ɬ</a:t>
            </a:r>
            <a:r>
              <a:rPr lang="en-US" sz="2400" dirty="0"/>
              <a:t> ] – word-initial pre-affricated voiceless lateral</a:t>
            </a:r>
            <a:endParaRPr lang="en-US" sz="1400" dirty="0"/>
          </a:p>
          <a:p>
            <a:r>
              <a:rPr lang="en-US" sz="2400" dirty="0"/>
              <a:t>[ </a:t>
            </a:r>
            <a:r>
              <a:rPr lang="en-US" sz="2400" dirty="0">
                <a:solidFill>
                  <a:srgbClr val="FFFF00"/>
                </a:solidFill>
              </a:rPr>
              <a:t>l ~ </a:t>
            </a:r>
            <a:r>
              <a:rPr lang="en-US" sz="2400" dirty="0" err="1">
                <a:solidFill>
                  <a:srgbClr val="FFFF00"/>
                </a:solidFill>
              </a:rPr>
              <a:t>l</a:t>
            </a:r>
            <a:r>
              <a:rPr lang="en-US" sz="2400" baseline="30000" dirty="0" err="1">
                <a:solidFill>
                  <a:srgbClr val="FFFF00"/>
                </a:solidFill>
              </a:rPr>
              <a:t>j</a:t>
            </a:r>
            <a:r>
              <a:rPr lang="en-US" sz="2400" baseline="30000" dirty="0">
                <a:solidFill>
                  <a:srgbClr val="FFFF00"/>
                </a:solidFill>
              </a:rPr>
              <a:t> </a:t>
            </a:r>
            <a:r>
              <a:rPr lang="en-US" sz="2400" dirty="0"/>
              <a:t>] – voiced lateral liquid medially and sometimes word-finally; often semi-palatalized, but in free variation, not forming minimal pairs</a:t>
            </a:r>
            <a:endParaRPr lang="en-US" sz="1400" dirty="0"/>
          </a:p>
          <a:p>
            <a:r>
              <a:rPr lang="en-US" sz="2400" dirty="0"/>
              <a:t>[ </a:t>
            </a:r>
            <a:r>
              <a:rPr lang="en-US" sz="2400" dirty="0">
                <a:solidFill>
                  <a:srgbClr val="FFFF00"/>
                </a:solidFill>
              </a:rPr>
              <a:t>l̥ </a:t>
            </a:r>
            <a:r>
              <a:rPr lang="en-US" sz="2400" dirty="0"/>
              <a:t>] – voiceless lateral liquid generally found only at the end of falling tone words</a:t>
            </a:r>
          </a:p>
        </p:txBody>
      </p:sp>
    </p:spTree>
    <p:extLst>
      <p:ext uri="{BB962C8B-B14F-4D97-AF65-F5344CB8AC3E}">
        <p14:creationId xmlns:p14="http://schemas.microsoft.com/office/powerpoint/2010/main" val="3861369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660</TotalTime>
  <Words>2217</Words>
  <Application>Microsoft Macintosh PowerPoint</Application>
  <PresentationFormat>On-screen Show (4:3)</PresentationFormat>
  <Paragraphs>172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Vajda</dc:creator>
  <cp:lastModifiedBy>Edward Vajda</cp:lastModifiedBy>
  <cp:revision>108</cp:revision>
  <dcterms:created xsi:type="dcterms:W3CDTF">2023-02-16T17:45:05Z</dcterms:created>
  <dcterms:modified xsi:type="dcterms:W3CDTF">2023-03-23T20:17:40Z</dcterms:modified>
</cp:coreProperties>
</file>