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1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6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8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2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4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0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3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2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1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6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118E-3209-4FD0-9A94-CA219F4EEE2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381A-0C91-4909-AE04-37BAD2F1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09684"/>
            <a:ext cx="9144000" cy="968991"/>
          </a:xfrm>
        </p:spPr>
        <p:txBody>
          <a:bodyPr>
            <a:noAutofit/>
          </a:bodyPr>
          <a:lstStyle/>
          <a:p>
            <a:r>
              <a:rPr lang="ru-RU" sz="3200" dirty="0"/>
              <a:t>Особенности составления 110-словных списков </a:t>
            </a:r>
            <a:r>
              <a:rPr lang="ru-RU" sz="3200" dirty="0" err="1"/>
              <a:t>Сводеша</a:t>
            </a:r>
            <a:r>
              <a:rPr lang="ru-RU" sz="3200" dirty="0"/>
              <a:t> для ведийского и авестийского языков.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10688"/>
            <a:ext cx="9144000" cy="3347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 Степень  сохранности  базисной  лексики  в  имеющихся  корпусах  двух  наиболее </a:t>
            </a:r>
          </a:p>
          <a:p>
            <a:r>
              <a:rPr lang="ru-RU" dirty="0" smtClean="0"/>
              <a:t>древних индоиранских языков.</a:t>
            </a:r>
          </a:p>
          <a:p>
            <a:r>
              <a:rPr lang="ru-RU" dirty="0" smtClean="0"/>
              <a:t>2. Количество совпадений между ведийским и авестийским.</a:t>
            </a:r>
          </a:p>
          <a:p>
            <a:r>
              <a:rPr lang="ru-RU" dirty="0" smtClean="0"/>
              <a:t>3. Развитие ведийского языка от </a:t>
            </a:r>
            <a:r>
              <a:rPr lang="ru-RU" dirty="0" err="1" smtClean="0"/>
              <a:t>Ригведы</a:t>
            </a:r>
            <a:r>
              <a:rPr lang="ru-RU" dirty="0" smtClean="0"/>
              <a:t> к </a:t>
            </a:r>
            <a:r>
              <a:rPr lang="ru-RU" dirty="0" err="1" smtClean="0"/>
              <a:t>Атхарваведе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 Проблемные  зоны  при  составлении  списков:  выбор  между  близкими </a:t>
            </a:r>
          </a:p>
          <a:p>
            <a:r>
              <a:rPr lang="ru-RU" dirty="0" smtClean="0"/>
              <a:t>синонимами,  </a:t>
            </a:r>
            <a:r>
              <a:rPr lang="ru-RU" dirty="0" err="1" smtClean="0"/>
              <a:t>супплетивизм</a:t>
            </a:r>
            <a:r>
              <a:rPr lang="ru-RU" dirty="0" smtClean="0"/>
              <a:t>  ведийских  глаголов,  цветообозначения,  существование  в </a:t>
            </a:r>
          </a:p>
          <a:p>
            <a:r>
              <a:rPr lang="ru-RU" dirty="0" smtClean="0"/>
              <a:t>авестийском «</a:t>
            </a:r>
            <a:r>
              <a:rPr lang="ru-RU" dirty="0" err="1" smtClean="0"/>
              <a:t>ахурической</a:t>
            </a:r>
            <a:r>
              <a:rPr lang="ru-RU" dirty="0" smtClean="0"/>
              <a:t>» и «</a:t>
            </a:r>
            <a:r>
              <a:rPr lang="ru-RU" dirty="0" err="1" smtClean="0"/>
              <a:t>дэвовской</a:t>
            </a:r>
            <a:r>
              <a:rPr lang="ru-RU" dirty="0" smtClean="0"/>
              <a:t> лексики» и т. 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96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>
            <a:normAutofit/>
          </a:bodyPr>
          <a:lstStyle/>
          <a:p>
            <a:r>
              <a:rPr lang="da-DK" sz="3600" dirty="0" smtClean="0"/>
              <a:t>38.head</a:t>
            </a:r>
          </a:p>
          <a:p>
            <a:r>
              <a:rPr lang="da-DK" sz="3600" dirty="0" smtClean="0"/>
              <a:t> </a:t>
            </a:r>
            <a:r>
              <a:rPr lang="da-DK" sz="3600" dirty="0"/>
              <a:t>ʆˈir-as- {śíras-} / ʆiːr-ʂ-ˈaɳ- {śīrṣáṇ-</a:t>
            </a:r>
            <a:r>
              <a:rPr lang="da-DK" sz="3600" dirty="0" smtClean="0"/>
              <a:t>}</a:t>
            </a:r>
          </a:p>
          <a:p>
            <a:r>
              <a:rPr lang="en-US" sz="3200" dirty="0"/>
              <a:t>Can refer to 'head' of men (and anthropomorphic creatures), gods and </a:t>
            </a:r>
            <a:r>
              <a:rPr lang="en-US" sz="3200" dirty="0" smtClean="0"/>
              <a:t>animals</a:t>
            </a:r>
            <a:r>
              <a:rPr lang="en-US" sz="3200" dirty="0"/>
              <a:t>. </a:t>
            </a:r>
            <a:r>
              <a:rPr lang="en-US" sz="3200" dirty="0" smtClean="0"/>
              <a:t>This </a:t>
            </a:r>
            <a:r>
              <a:rPr lang="en-US" sz="3200" dirty="0"/>
              <a:t>word is frequently used in contexts  dealing </a:t>
            </a:r>
            <a:r>
              <a:rPr lang="en-US" sz="3200" dirty="0" smtClean="0"/>
              <a:t>with  </a:t>
            </a:r>
            <a:r>
              <a:rPr lang="en-US" sz="3200" dirty="0"/>
              <a:t>cutting  or  smashing  somebody's  head,  especially  of  animals  and  evil  creatures;  in  addition,  it  often  designates  heads  of </a:t>
            </a:r>
            <a:r>
              <a:rPr lang="en-US" sz="3200" dirty="0" smtClean="0"/>
              <a:t>different </a:t>
            </a:r>
            <a:r>
              <a:rPr lang="en-US" sz="3200" dirty="0"/>
              <a:t>ritual subjects and objects (in the metaphorical sense). Such a fact could point to some stylistic peculiarities of  the word </a:t>
            </a:r>
            <a:r>
              <a:rPr lang="en-US" sz="3200" dirty="0" smtClean="0"/>
              <a:t>under </a:t>
            </a:r>
            <a:r>
              <a:rPr lang="en-US" sz="3200" dirty="0"/>
              <a:t>consideration, but it is probably due to the spread of these contexts in Vedic texts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047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0251"/>
            <a:ext cx="10515600" cy="58767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Distinct from the close synonym </a:t>
            </a:r>
            <a:r>
              <a:rPr lang="en-US" dirty="0" err="1"/>
              <a:t>muːrdʰ</a:t>
            </a:r>
            <a:r>
              <a:rPr lang="en-US" dirty="0"/>
              <a:t>-ˈan-  {</a:t>
            </a:r>
            <a:r>
              <a:rPr lang="en-US" dirty="0" err="1"/>
              <a:t>mūrdhán</a:t>
            </a:r>
            <a:r>
              <a:rPr lang="en-US" dirty="0"/>
              <a:t>-} [BR-5 1868: 856-858; </a:t>
            </a:r>
            <a:r>
              <a:rPr lang="en-US" dirty="0" err="1"/>
              <a:t>Grassmann</a:t>
            </a:r>
            <a:r>
              <a:rPr lang="en-US" dirty="0"/>
              <a:t> 1873: 1053; MW 1899: 826]. This </a:t>
            </a:r>
            <a:r>
              <a:rPr lang="en-US" dirty="0" smtClean="0"/>
              <a:t>word </a:t>
            </a:r>
            <a:r>
              <a:rPr lang="en-US" dirty="0"/>
              <a:t>has broad polysemy: 'head / forehead / skull / top, summit / chief (applied to persons)'. Examples: AV III, 6, 6 "the </a:t>
            </a:r>
            <a:r>
              <a:rPr lang="en-US" dirty="0" smtClean="0"/>
              <a:t>head </a:t>
            </a:r>
            <a:r>
              <a:rPr lang="en-US" dirty="0"/>
              <a:t>of my foe do thou split apart and overcome"; AV IX, 10, 6 "the cow lowed toward the winking calf; she uttered king </a:t>
            </a:r>
            <a:r>
              <a:rPr lang="en-US" dirty="0" smtClean="0"/>
              <a:t>at </a:t>
            </a:r>
            <a:r>
              <a:rPr lang="en-US" dirty="0"/>
              <a:t>[its] head, in order to lowing"; AV X, 2, 26 "</a:t>
            </a:r>
            <a:r>
              <a:rPr lang="en-US" dirty="0" err="1"/>
              <a:t>atharvan</a:t>
            </a:r>
            <a:r>
              <a:rPr lang="en-US" dirty="0"/>
              <a:t>, having sewed together his head, and also (</a:t>
            </a:r>
            <a:r>
              <a:rPr lang="en-US" dirty="0" err="1"/>
              <a:t>yát</a:t>
            </a:r>
            <a:r>
              <a:rPr lang="en-US" dirty="0"/>
              <a:t>) his heart". It is </a:t>
            </a:r>
            <a:r>
              <a:rPr lang="en-US" dirty="0" smtClean="0"/>
              <a:t>worth </a:t>
            </a:r>
            <a:r>
              <a:rPr lang="en-US" dirty="0"/>
              <a:t>mentioning that it occurs rarely in the </a:t>
            </a:r>
            <a:r>
              <a:rPr lang="en-US" dirty="0" err="1"/>
              <a:t>Atharvaveda</a:t>
            </a:r>
            <a:r>
              <a:rPr lang="en-US" dirty="0"/>
              <a:t>; moreover, it is possible to interpret it as specifically 'skull' or </a:t>
            </a:r>
            <a:r>
              <a:rPr lang="en-US" dirty="0" smtClean="0"/>
              <a:t>'forehead</a:t>
            </a:r>
            <a:r>
              <a:rPr lang="en-US" dirty="0"/>
              <a:t>'  in  many  contexts  with  meaning  'head';  compare  AV  III,  6,  6  "the  skull  of  my  foe  do  thou  split  apart  and </a:t>
            </a:r>
            <a:r>
              <a:rPr lang="en-US" dirty="0" smtClean="0"/>
              <a:t>overcome</a:t>
            </a:r>
            <a:r>
              <a:rPr lang="en-US" dirty="0"/>
              <a:t>". It is more common in the </a:t>
            </a:r>
            <a:r>
              <a:rPr lang="en-US" dirty="0" err="1"/>
              <a:t>Rigveda</a:t>
            </a:r>
            <a:r>
              <a:rPr lang="en-US" dirty="0"/>
              <a:t>, but often means 'chief (applied to persons)', compare RV VIII, 67, 13 "they </a:t>
            </a:r>
            <a:r>
              <a:rPr lang="en-US" dirty="0" smtClean="0"/>
              <a:t>(</a:t>
            </a:r>
            <a:r>
              <a:rPr lang="en-US" dirty="0" err="1"/>
              <a:t>Ādityas</a:t>
            </a:r>
            <a:r>
              <a:rPr lang="en-US" dirty="0"/>
              <a:t>) who, as heads of the settled peoples, </a:t>
            </a:r>
            <a:r>
              <a:rPr lang="en-US" dirty="0" err="1"/>
              <a:t>untrickable</a:t>
            </a:r>
            <a:r>
              <a:rPr lang="en-US" dirty="0"/>
              <a:t>, self-glorious, without deceit", or 'top, summit', compare RV X, </a:t>
            </a:r>
            <a:r>
              <a:rPr lang="en-US" dirty="0" smtClean="0"/>
              <a:t>151</a:t>
            </a:r>
            <a:r>
              <a:rPr lang="en-US" dirty="0"/>
              <a:t>, 1 "we at the head of good fortune make known our trust with speech".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43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64. person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832"/>
            <a:ext cx="10515600" cy="4880426"/>
          </a:xfrm>
        </p:spPr>
        <p:txBody>
          <a:bodyPr/>
          <a:lstStyle/>
          <a:p>
            <a:r>
              <a:rPr lang="da-DK" sz="3600" dirty="0"/>
              <a:t>Vedic Sanskrit ǯˈan-a- {jána-} </a:t>
            </a:r>
          </a:p>
          <a:p>
            <a:r>
              <a:rPr lang="da-DK" sz="3600" dirty="0" smtClean="0"/>
              <a:t>Distinct  </a:t>
            </a:r>
            <a:r>
              <a:rPr lang="da-DK" sz="3600" dirty="0"/>
              <a:t>from  mˈaːn-u-ʂa-  {m nuṣa-}  'human  (adj.)  /  man  as  opposed  to  gods'  [BR-5  1868:  728-729;  Grassmann  1873: </a:t>
            </a:r>
            <a:r>
              <a:rPr lang="da-DK" sz="3600" dirty="0" smtClean="0"/>
              <a:t>1033-1034</a:t>
            </a:r>
            <a:r>
              <a:rPr lang="da-DK" sz="3600" dirty="0"/>
              <a:t>] and pˈuru-ʂa- { úruṣa-} / pˈuːru-ʂa- {p ruṣa-} 'man as opposed to animals / (deified) progenitor of the mankind / </a:t>
            </a:r>
            <a:r>
              <a:rPr lang="da-DK" sz="3600" dirty="0" smtClean="0"/>
              <a:t>spirit</a:t>
            </a:r>
            <a:r>
              <a:rPr lang="da-DK" sz="3600" dirty="0"/>
              <a:t>ˈ [BR-4 1865: 793-796; Grassmann 1873: 833].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034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51. Man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/>
          <a:lstStyle/>
          <a:p>
            <a:r>
              <a:rPr lang="da-DK" dirty="0"/>
              <a:t>Distinct  from  the  close  synonym  pˈumaːɱs-  </a:t>
            </a:r>
            <a:r>
              <a:rPr lang="da-DK" dirty="0" smtClean="0"/>
              <a:t>{púmāṃs-</a:t>
            </a:r>
            <a:r>
              <a:rPr lang="da-DK" dirty="0"/>
              <a:t>}  /  puɱs-  </a:t>
            </a:r>
            <a:r>
              <a:rPr lang="da-DK" dirty="0" smtClean="0"/>
              <a:t>{púṃs-</a:t>
            </a:r>
            <a:r>
              <a:rPr lang="da-DK" dirty="0"/>
              <a:t>}  'male  (of  men  and  animals)  /  </a:t>
            </a:r>
            <a:r>
              <a:rPr lang="da-DK" dirty="0" smtClean="0"/>
              <a:t>man‘. </a:t>
            </a:r>
          </a:p>
          <a:p>
            <a:r>
              <a:rPr lang="da-DK" dirty="0"/>
              <a:t>Distinct from a range of synonyms designating a male human or animal: wˈ</a:t>
            </a:r>
            <a:r>
              <a:rPr lang="da-DK" dirty="0" smtClean="0"/>
              <a:t>r̩ʂ-an- </a:t>
            </a:r>
            <a:r>
              <a:rPr lang="da-DK" dirty="0"/>
              <a:t>{</a:t>
            </a:r>
            <a:r>
              <a:rPr lang="da-DK" dirty="0" smtClean="0"/>
              <a:t>vr̥ṣan-</a:t>
            </a:r>
            <a:r>
              <a:rPr lang="da-DK" dirty="0"/>
              <a:t>} 'manly / strong, powerful / man </a:t>
            </a:r>
            <a:r>
              <a:rPr lang="da-DK" dirty="0" smtClean="0"/>
              <a:t>/ </a:t>
            </a:r>
            <a:r>
              <a:rPr lang="da-DK" dirty="0"/>
              <a:t>male / any male animal etc.' [BR-6 1871: 1338-1340; Grassmann 1873: 1345-1348; MW 1899: 1012],  wiːr-ˈa-  {vīra-} 'hero, a </a:t>
            </a:r>
            <a:r>
              <a:rPr lang="da-DK" dirty="0" smtClean="0"/>
              <a:t>brave  </a:t>
            </a:r>
            <a:r>
              <a:rPr lang="da-DK" dirty="0"/>
              <a:t>or  eminent  man'  [BR-6  1871:  1296-1298;  Grassmann  1873:  1316-1317;  MW  1899:  1005-1006],  mˈar-ya-  {márya-}  / </a:t>
            </a:r>
            <a:r>
              <a:rPr lang="da-DK" dirty="0" smtClean="0"/>
              <a:t>m</a:t>
            </a:r>
            <a:r>
              <a:rPr lang="da-DK" dirty="0"/>
              <a:t>ˈar-iya- {máriya-} 'young man in the prime of life' [BR-4 1868: 589; Grassmann 1873: 1010-1011].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42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99. Woman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nˈaːr-i- {</a:t>
            </a:r>
            <a:r>
              <a:rPr lang="da-DK" dirty="0" smtClean="0"/>
              <a:t>nā́ri-</a:t>
            </a:r>
            <a:r>
              <a:rPr lang="da-DK" dirty="0"/>
              <a:t>} / nˈaːr-iː- {</a:t>
            </a:r>
            <a:r>
              <a:rPr lang="da-DK" dirty="0" smtClean="0"/>
              <a:t>nā́rī}</a:t>
            </a:r>
          </a:p>
          <a:p>
            <a:r>
              <a:rPr lang="en-US" dirty="0" err="1"/>
              <a:t>Dictinct</a:t>
            </a:r>
            <a:r>
              <a:rPr lang="en-US" dirty="0"/>
              <a:t> from </a:t>
            </a:r>
            <a:r>
              <a:rPr lang="en-US" dirty="0" err="1"/>
              <a:t>str-i</a:t>
            </a:r>
            <a:r>
              <a:rPr lang="en-US" dirty="0"/>
              <a:t>ː-  {</a:t>
            </a:r>
            <a:r>
              <a:rPr lang="en-US" dirty="0" err="1" smtClean="0"/>
              <a:t>strī</a:t>
            </a:r>
            <a:r>
              <a:rPr lang="en-US" dirty="0"/>
              <a:t>́</a:t>
            </a:r>
            <a:r>
              <a:rPr lang="en-US" dirty="0" smtClean="0"/>
              <a:t>-</a:t>
            </a:r>
            <a:r>
              <a:rPr lang="en-US" dirty="0"/>
              <a:t>}  'female / woman‘. In addition, distinct from a range of synonyms: </a:t>
            </a:r>
            <a:r>
              <a:rPr lang="en-US" dirty="0" err="1"/>
              <a:t>gn</a:t>
            </a:r>
            <a:r>
              <a:rPr lang="en-US" dirty="0"/>
              <a:t>-ˈaː- {</a:t>
            </a:r>
            <a:r>
              <a:rPr lang="en-US" dirty="0" err="1" smtClean="0"/>
              <a:t>gnā</a:t>
            </a:r>
            <a:r>
              <a:rPr lang="en-US" dirty="0" smtClean="0"/>
              <a:t>́-</a:t>
            </a:r>
            <a:r>
              <a:rPr lang="en-US" dirty="0"/>
              <a:t>} 'a divine female, kind of goddess' [BR-2 1858: 830; </a:t>
            </a:r>
            <a:r>
              <a:rPr lang="en-US" dirty="0" err="1"/>
              <a:t>Grassmann</a:t>
            </a:r>
            <a:r>
              <a:rPr lang="en-US" dirty="0"/>
              <a:t> </a:t>
            </a:r>
            <a:r>
              <a:rPr lang="en-US" dirty="0" smtClean="0"/>
              <a:t>1873</a:t>
            </a:r>
            <a:r>
              <a:rPr lang="en-US" dirty="0"/>
              <a:t>: 415; MW 1899: 370];  </a:t>
            </a:r>
            <a:r>
              <a:rPr lang="en-US" dirty="0" err="1"/>
              <a:t>ǯˈan-i</a:t>
            </a:r>
            <a:r>
              <a:rPr lang="en-US" dirty="0"/>
              <a:t>-  {</a:t>
            </a:r>
            <a:r>
              <a:rPr lang="en-US" dirty="0" err="1"/>
              <a:t>jáni</a:t>
            </a:r>
            <a:r>
              <a:rPr lang="en-US" dirty="0"/>
              <a:t>-} 'wife / woman' [BR-3 1861: 29; </a:t>
            </a:r>
            <a:r>
              <a:rPr lang="en-US" dirty="0" err="1"/>
              <a:t>Grassmann</a:t>
            </a:r>
            <a:r>
              <a:rPr lang="en-US" dirty="0"/>
              <a:t> 1873: 475],  </a:t>
            </a:r>
            <a:r>
              <a:rPr lang="en-US" dirty="0" err="1"/>
              <a:t>yˈaw-ʂ-aɳ-a</a:t>
            </a:r>
            <a:r>
              <a:rPr lang="en-US" dirty="0"/>
              <a:t>ː-  {</a:t>
            </a:r>
            <a:r>
              <a:rPr lang="en-US" dirty="0" err="1"/>
              <a:t>yóṣaṇā</a:t>
            </a:r>
            <a:r>
              <a:rPr lang="en-US" dirty="0"/>
              <a:t>-}  'girl' </a:t>
            </a:r>
            <a:r>
              <a:rPr lang="en-US" dirty="0" smtClean="0"/>
              <a:t>with </a:t>
            </a:r>
            <a:r>
              <a:rPr lang="en-US" dirty="0"/>
              <a:t>by-forms  </a:t>
            </a:r>
            <a:r>
              <a:rPr lang="en-US" dirty="0" err="1"/>
              <a:t>yˈaw-ʂ-a</a:t>
            </a:r>
            <a:r>
              <a:rPr lang="en-US" dirty="0"/>
              <a:t>ː-  {</a:t>
            </a:r>
            <a:r>
              <a:rPr lang="en-US" dirty="0" err="1"/>
              <a:t>yóṣā</a:t>
            </a:r>
            <a:r>
              <a:rPr lang="en-US" dirty="0"/>
              <a:t>-} and  yaw-ʂ-ˈit-  {</a:t>
            </a:r>
            <a:r>
              <a:rPr lang="en-US" dirty="0" err="1"/>
              <a:t>yoṣít</a:t>
            </a:r>
            <a:r>
              <a:rPr lang="en-US" dirty="0"/>
              <a:t>-} [BR-6 1871: 200; </a:t>
            </a:r>
            <a:r>
              <a:rPr lang="en-US" dirty="0" err="1"/>
              <a:t>Grassmann</a:t>
            </a:r>
            <a:r>
              <a:rPr lang="en-US" dirty="0"/>
              <a:t> 1873: 1128],  </a:t>
            </a:r>
            <a:r>
              <a:rPr lang="en-US" dirty="0" err="1"/>
              <a:t>mˈayn-a</a:t>
            </a:r>
            <a:r>
              <a:rPr lang="en-US" dirty="0"/>
              <a:t>ː-  {</a:t>
            </a:r>
            <a:r>
              <a:rPr lang="en-US" dirty="0" err="1"/>
              <a:t>ménā</a:t>
            </a:r>
            <a:r>
              <a:rPr lang="en-US" dirty="0"/>
              <a:t>} 'woman / </a:t>
            </a:r>
            <a:r>
              <a:rPr lang="en-US" dirty="0" smtClean="0"/>
              <a:t>female </a:t>
            </a:r>
            <a:r>
              <a:rPr lang="en-US" dirty="0"/>
              <a:t>of any animal' [BR-5 1868: 903-904; </a:t>
            </a:r>
            <a:r>
              <a:rPr lang="en-US" dirty="0" err="1"/>
              <a:t>Grassmann</a:t>
            </a:r>
            <a:r>
              <a:rPr lang="en-US" dirty="0"/>
              <a:t> 1873: 1064].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27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4. Belly VS </a:t>
            </a:r>
            <a:r>
              <a:rPr lang="da-DK" sz="3600" dirty="0"/>
              <a:t>udˈar-a- {udára-</a:t>
            </a:r>
            <a:r>
              <a:rPr lang="da-DK" sz="3600" dirty="0" smtClean="0"/>
              <a:t>} / </a:t>
            </a:r>
            <a:r>
              <a:rPr lang="en-US" sz="3600" dirty="0" err="1"/>
              <a:t>kukʂ</a:t>
            </a:r>
            <a:r>
              <a:rPr lang="en-US" sz="3600" dirty="0"/>
              <a:t>-ˈ</a:t>
            </a:r>
            <a:r>
              <a:rPr lang="en-US" sz="3600" dirty="0" err="1"/>
              <a:t>i</a:t>
            </a:r>
            <a:r>
              <a:rPr lang="en-US" sz="3600" dirty="0"/>
              <a:t>- </a:t>
            </a:r>
            <a:r>
              <a:rPr lang="en-US" sz="3600" dirty="0" smtClean="0"/>
              <a:t>{</a:t>
            </a:r>
            <a:r>
              <a:rPr lang="en-US" sz="3600" dirty="0" err="1" smtClean="0"/>
              <a:t>kukṣí</a:t>
            </a:r>
            <a:r>
              <a:rPr lang="en-US" sz="3600" dirty="0" smtClean="0"/>
              <a:t>-}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6537"/>
            <a:ext cx="10515600" cy="4880426"/>
          </a:xfrm>
        </p:spPr>
        <p:txBody>
          <a:bodyPr>
            <a:normAutofit/>
          </a:bodyPr>
          <a:lstStyle/>
          <a:p>
            <a:r>
              <a:rPr lang="en-US" dirty="0"/>
              <a:t>It is traditionally believed that the word  </a:t>
            </a:r>
            <a:r>
              <a:rPr lang="en-US" dirty="0" err="1"/>
              <a:t>udˈar-a</a:t>
            </a:r>
            <a:r>
              <a:rPr lang="en-US" dirty="0"/>
              <a:t>-  {</a:t>
            </a:r>
            <a:r>
              <a:rPr lang="en-US" dirty="0" err="1"/>
              <a:t>udára</a:t>
            </a:r>
            <a:r>
              <a:rPr lang="en-US" dirty="0"/>
              <a:t>-} has a close synonym  </a:t>
            </a:r>
            <a:r>
              <a:rPr lang="en-US" dirty="0" err="1"/>
              <a:t>kukʂ</a:t>
            </a:r>
            <a:r>
              <a:rPr lang="en-US" dirty="0"/>
              <a:t>-ˈ</a:t>
            </a:r>
            <a:r>
              <a:rPr lang="en-US" dirty="0" err="1"/>
              <a:t>i</a:t>
            </a:r>
            <a:r>
              <a:rPr lang="en-US" dirty="0"/>
              <a:t>-  {</a:t>
            </a:r>
            <a:r>
              <a:rPr lang="en-US" dirty="0" err="1"/>
              <a:t>kukṣí</a:t>
            </a:r>
            <a:r>
              <a:rPr lang="en-US" dirty="0"/>
              <a:t>-}  'belly, paunch' [BR-2 1858: </a:t>
            </a:r>
            <a:r>
              <a:rPr lang="en-US" dirty="0" smtClean="0"/>
              <a:t>306-307</a:t>
            </a:r>
            <a:r>
              <a:rPr lang="en-US" dirty="0"/>
              <a:t>; </a:t>
            </a:r>
            <a:r>
              <a:rPr lang="en-US" dirty="0" err="1"/>
              <a:t>Grassmann</a:t>
            </a:r>
            <a:r>
              <a:rPr lang="en-US" dirty="0"/>
              <a:t> 1873: 328]. </a:t>
            </a:r>
            <a:r>
              <a:rPr lang="en-US" dirty="0" smtClean="0"/>
              <a:t>The </a:t>
            </a:r>
            <a:r>
              <a:rPr lang="en-US" dirty="0"/>
              <a:t>fact that </a:t>
            </a:r>
            <a:r>
              <a:rPr lang="en-US" dirty="0" err="1"/>
              <a:t>kukʂ</a:t>
            </a:r>
            <a:r>
              <a:rPr lang="en-US" dirty="0"/>
              <a:t>-ˈ</a:t>
            </a:r>
            <a:r>
              <a:rPr lang="en-US" dirty="0" err="1"/>
              <a:t>i</a:t>
            </a:r>
            <a:r>
              <a:rPr lang="en-US" dirty="0"/>
              <a:t>- {</a:t>
            </a:r>
            <a:r>
              <a:rPr lang="en-US" dirty="0" err="1"/>
              <a:t>kukṣí</a:t>
            </a:r>
            <a:r>
              <a:rPr lang="en-US" dirty="0"/>
              <a:t>-} is mainly used in the dual </a:t>
            </a:r>
            <a:r>
              <a:rPr lang="en-US" dirty="0" smtClean="0"/>
              <a:t>number  </a:t>
            </a:r>
            <a:r>
              <a:rPr lang="en-US" dirty="0"/>
              <a:t>(this  is  why  many  translators  try  to  find  an  equivalent  like  '(two)  sides',  '(two)  flanks'  etc.)  and  stands  in  the </a:t>
            </a:r>
            <a:r>
              <a:rPr lang="en-US" dirty="0" smtClean="0"/>
              <a:t>second </a:t>
            </a:r>
            <a:r>
              <a:rPr lang="en-US" dirty="0"/>
              <a:t>position in incantation AV II, 33 exactly after  </a:t>
            </a:r>
            <a:r>
              <a:rPr lang="en-US" dirty="0" err="1"/>
              <a:t>udˈar-a</a:t>
            </a:r>
            <a:r>
              <a:rPr lang="en-US" dirty="0"/>
              <a:t>-  {</a:t>
            </a:r>
            <a:r>
              <a:rPr lang="en-US" dirty="0" err="1"/>
              <a:t>udára</a:t>
            </a:r>
            <a:r>
              <a:rPr lang="en-US" dirty="0"/>
              <a:t>-}, allows concluding that the main word for 'belly' is </a:t>
            </a:r>
            <a:r>
              <a:rPr lang="en-US" dirty="0" smtClean="0"/>
              <a:t>the </a:t>
            </a:r>
            <a:r>
              <a:rPr lang="en-US" dirty="0"/>
              <a:t>latter.   </a:t>
            </a:r>
          </a:p>
          <a:p>
            <a:r>
              <a:rPr lang="en-US" dirty="0"/>
              <a:t>Moreover, S. Jamison convincingly argues that the initial meaning of  </a:t>
            </a:r>
            <a:r>
              <a:rPr lang="en-US" dirty="0" err="1"/>
              <a:t>kukʂ</a:t>
            </a:r>
            <a:r>
              <a:rPr lang="en-US" dirty="0"/>
              <a:t>-ˈ</a:t>
            </a:r>
            <a:r>
              <a:rPr lang="en-US" dirty="0" err="1"/>
              <a:t>i</a:t>
            </a:r>
            <a:r>
              <a:rPr lang="en-US" dirty="0"/>
              <a:t>-  {</a:t>
            </a:r>
            <a:r>
              <a:rPr lang="en-US" dirty="0" err="1"/>
              <a:t>kukṣí</a:t>
            </a:r>
            <a:r>
              <a:rPr lang="en-US" dirty="0"/>
              <a:t>-} is not 'belly', but 'cheek' [Jamison </a:t>
            </a:r>
            <a:r>
              <a:rPr lang="en-US" dirty="0" smtClean="0"/>
              <a:t>1987</a:t>
            </a:r>
            <a:r>
              <a:rPr lang="en-US" dirty="0"/>
              <a:t>]. She posits the semantic change '(two) cheeks' &gt; 'buttocks' ~ 'pregnant belly' &gt; 'belly' [Jamison 1987: 80].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02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Супплетивные глаголы в ведийском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23. </a:t>
            </a:r>
            <a:r>
              <a:rPr lang="en-US" dirty="0"/>
              <a:t>eat Vedic Sanskrit ad- {ad-</a:t>
            </a:r>
            <a:r>
              <a:rPr lang="en-US" dirty="0" smtClean="0"/>
              <a:t>} </a:t>
            </a:r>
            <a:r>
              <a:rPr lang="en-US" dirty="0"/>
              <a:t>/ </a:t>
            </a:r>
            <a:r>
              <a:rPr lang="en-US" dirty="0" err="1"/>
              <a:t>aʆ</a:t>
            </a:r>
            <a:r>
              <a:rPr lang="en-US" dirty="0"/>
              <a:t>- {</a:t>
            </a:r>
            <a:r>
              <a:rPr lang="en-US" dirty="0" err="1"/>
              <a:t>aś</a:t>
            </a:r>
            <a:r>
              <a:rPr lang="en-US" dirty="0"/>
              <a:t>-} </a:t>
            </a:r>
            <a:r>
              <a:rPr lang="ru-RU" dirty="0" smtClean="0"/>
              <a:t>(аорист </a:t>
            </a:r>
            <a:r>
              <a:rPr lang="en-US" dirty="0" err="1" smtClean="0"/>
              <a:t>gʰas</a:t>
            </a:r>
            <a:r>
              <a:rPr lang="en-US" dirty="0" smtClean="0"/>
              <a:t>-  </a:t>
            </a:r>
            <a:r>
              <a:rPr lang="en-US" dirty="0"/>
              <a:t>{</a:t>
            </a:r>
            <a:r>
              <a:rPr lang="en-US" dirty="0" err="1"/>
              <a:t>ghas</a:t>
            </a:r>
            <a:r>
              <a:rPr lang="en-US" dirty="0"/>
              <a:t>-} / </a:t>
            </a:r>
            <a:r>
              <a:rPr lang="ru-RU" dirty="0" smtClean="0"/>
              <a:t>имперфект </a:t>
            </a:r>
            <a:r>
              <a:rPr lang="en-US" dirty="0" err="1" smtClean="0"/>
              <a:t>aːwaya</a:t>
            </a:r>
            <a:r>
              <a:rPr lang="en-US" dirty="0" smtClean="0"/>
              <a:t>-  </a:t>
            </a:r>
            <a:r>
              <a:rPr lang="en-US" dirty="0"/>
              <a:t>{</a:t>
            </a:r>
            <a:r>
              <a:rPr lang="en-US" dirty="0" err="1"/>
              <a:t>āvaya</a:t>
            </a:r>
            <a:r>
              <a:rPr lang="en-US" dirty="0"/>
              <a:t>-</a:t>
            </a:r>
            <a:r>
              <a:rPr lang="en-US" dirty="0" smtClean="0"/>
              <a:t>})</a:t>
            </a:r>
            <a:r>
              <a:rPr lang="ru-RU" dirty="0" smtClean="0"/>
              <a:t> – не </a:t>
            </a:r>
            <a:r>
              <a:rPr lang="ru-RU" dirty="0" err="1" smtClean="0"/>
              <a:t>супплетивизм</a:t>
            </a:r>
            <a:endParaRPr lang="ru-RU" dirty="0" smtClean="0"/>
          </a:p>
          <a:p>
            <a:r>
              <a:rPr lang="ru-RU" dirty="0" smtClean="0"/>
              <a:t>71. </a:t>
            </a:r>
            <a:r>
              <a:rPr lang="en-US" dirty="0"/>
              <a:t>say </a:t>
            </a:r>
            <a:r>
              <a:rPr lang="en-US" dirty="0" err="1"/>
              <a:t>braw</a:t>
            </a:r>
            <a:r>
              <a:rPr lang="en-US" dirty="0"/>
              <a:t>- {</a:t>
            </a:r>
            <a:r>
              <a:rPr lang="en-US" dirty="0" err="1"/>
              <a:t>brav</a:t>
            </a:r>
            <a:r>
              <a:rPr lang="en-US" dirty="0"/>
              <a:t>-</a:t>
            </a:r>
            <a:r>
              <a:rPr lang="en-US" dirty="0" smtClean="0"/>
              <a:t>} </a:t>
            </a:r>
            <a:r>
              <a:rPr lang="en-US" dirty="0"/>
              <a:t>/ </a:t>
            </a:r>
            <a:r>
              <a:rPr lang="en-US" dirty="0" err="1"/>
              <a:t>aːɦ</a:t>
            </a:r>
            <a:r>
              <a:rPr lang="en-US" dirty="0"/>
              <a:t>- {</a:t>
            </a:r>
            <a:r>
              <a:rPr lang="en-US" dirty="0" err="1"/>
              <a:t>āh</a:t>
            </a:r>
            <a:r>
              <a:rPr lang="en-US" dirty="0"/>
              <a:t>-</a:t>
            </a:r>
            <a:r>
              <a:rPr lang="en-US" dirty="0" smtClean="0"/>
              <a:t>} – </a:t>
            </a:r>
            <a:r>
              <a:rPr lang="ru-RU" dirty="0" smtClean="0"/>
              <a:t>перфект</a:t>
            </a:r>
          </a:p>
          <a:p>
            <a:r>
              <a:rPr lang="en-US" dirty="0" smtClean="0"/>
              <a:t>Distinct </a:t>
            </a:r>
            <a:r>
              <a:rPr lang="en-US" dirty="0"/>
              <a:t>from </a:t>
            </a:r>
            <a:r>
              <a:rPr lang="en-US" dirty="0" err="1"/>
              <a:t>wak</a:t>
            </a:r>
            <a:r>
              <a:rPr lang="en-US" dirty="0"/>
              <a:t>-  {</a:t>
            </a:r>
            <a:r>
              <a:rPr lang="en-US" dirty="0" err="1"/>
              <a:t>vak</a:t>
            </a:r>
            <a:r>
              <a:rPr lang="en-US" dirty="0"/>
              <a:t>-} /  </a:t>
            </a:r>
            <a:r>
              <a:rPr lang="en-US" dirty="0" err="1"/>
              <a:t>wač</a:t>
            </a:r>
            <a:r>
              <a:rPr lang="en-US" dirty="0"/>
              <a:t>-  {</a:t>
            </a:r>
            <a:r>
              <a:rPr lang="en-US" dirty="0" err="1"/>
              <a:t>vac</a:t>
            </a:r>
            <a:r>
              <a:rPr lang="en-US" dirty="0"/>
              <a:t>-} /  </a:t>
            </a:r>
            <a:r>
              <a:rPr lang="en-US" dirty="0" err="1"/>
              <a:t>wa</a:t>
            </a:r>
            <a:r>
              <a:rPr lang="en-US" dirty="0"/>
              <a:t>=</a:t>
            </a:r>
            <a:r>
              <a:rPr lang="en-US" dirty="0" err="1"/>
              <a:t>wč</a:t>
            </a:r>
            <a:r>
              <a:rPr lang="en-US" dirty="0"/>
              <a:t>-  {</a:t>
            </a:r>
            <a:r>
              <a:rPr lang="en-US" dirty="0" err="1"/>
              <a:t>voc</a:t>
            </a:r>
            <a:r>
              <a:rPr lang="en-US" dirty="0"/>
              <a:t>-} 'to speak / to say / to utter / to announce, declare / to proclaim etc.' </a:t>
            </a:r>
            <a:r>
              <a:rPr lang="en-US" dirty="0" smtClean="0"/>
              <a:t>BR-6  </a:t>
            </a:r>
            <a:r>
              <a:rPr lang="en-US" dirty="0"/>
              <a:t>1871:  619-626;  </a:t>
            </a:r>
            <a:r>
              <a:rPr lang="en-US" dirty="0" err="1"/>
              <a:t>Grassmann</a:t>
            </a:r>
            <a:r>
              <a:rPr lang="en-US" dirty="0"/>
              <a:t>  1873:  1191-1194],  with  additional  stylistic  connotations.  For  example,  its  present  (III) </a:t>
            </a:r>
            <a:r>
              <a:rPr lang="en-US" dirty="0" smtClean="0"/>
              <a:t>{</a:t>
            </a:r>
            <a:r>
              <a:rPr lang="en-US" dirty="0" err="1"/>
              <a:t>vivakti</a:t>
            </a:r>
            <a:r>
              <a:rPr lang="en-US" dirty="0"/>
              <a:t>} 3 </a:t>
            </a:r>
            <a:r>
              <a:rPr lang="en-US" dirty="0" err="1"/>
              <a:t>sg</a:t>
            </a:r>
            <a:r>
              <a:rPr lang="en-US" dirty="0"/>
              <a:t>. usually means 'to announce'. In addition, the root wad- {</a:t>
            </a:r>
            <a:r>
              <a:rPr lang="en-US" dirty="0" err="1"/>
              <a:t>vad</a:t>
            </a:r>
            <a:r>
              <a:rPr lang="en-US" dirty="0"/>
              <a:t>-} ' to speak / to say / to tell / to praise etc.' [BR-6 </a:t>
            </a:r>
            <a:r>
              <a:rPr lang="en-US" dirty="0" smtClean="0"/>
              <a:t>1871</a:t>
            </a:r>
            <a:r>
              <a:rPr lang="en-US" dirty="0"/>
              <a:t>: 649-657; </a:t>
            </a:r>
            <a:r>
              <a:rPr lang="en-US" dirty="0" err="1"/>
              <a:t>Grassmann</a:t>
            </a:r>
            <a:r>
              <a:rPr lang="en-US" dirty="0"/>
              <a:t> 1873: 1199-1201] occurs mostly in its first or third meaning and sometimes designates solemn </a:t>
            </a:r>
            <a:r>
              <a:rPr lang="en-US" dirty="0" smtClean="0"/>
              <a:t>speech </a:t>
            </a:r>
            <a:r>
              <a:rPr lang="en-US" dirty="0"/>
              <a:t>(praising).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59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928688"/>
            <a:ext cx="105156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76. </a:t>
            </a:r>
            <a:r>
              <a:rPr lang="en-US" dirty="0" smtClean="0"/>
              <a:t>Sleep </a:t>
            </a:r>
          </a:p>
          <a:p>
            <a:pPr marL="0" indent="0">
              <a:buNone/>
            </a:pPr>
            <a:r>
              <a:rPr lang="da-DK" dirty="0" smtClean="0"/>
              <a:t>swap- </a:t>
            </a:r>
            <a:r>
              <a:rPr lang="da-DK" dirty="0"/>
              <a:t>{svap} / sup- {sup-} (1). </a:t>
            </a:r>
          </a:p>
          <a:p>
            <a:r>
              <a:rPr lang="da-DK" dirty="0" smtClean="0"/>
              <a:t>Unquestionably </a:t>
            </a:r>
            <a:r>
              <a:rPr lang="da-DK" dirty="0"/>
              <a:t>the main verb 'to sleep' in the Atharvaveda. Present (II) 3 sg. imp. swˈap-tu, perfect  su=ʂup-us  {suṣupus} </a:t>
            </a:r>
            <a:r>
              <a:rPr lang="da-DK" dirty="0" smtClean="0"/>
              <a:t>etc</a:t>
            </a:r>
            <a:r>
              <a:rPr lang="da-DK" dirty="0"/>
              <a:t>. [Whitney 1885: 201].  </a:t>
            </a:r>
          </a:p>
          <a:p>
            <a:r>
              <a:rPr lang="da-DK" dirty="0" smtClean="0"/>
              <a:t>There </a:t>
            </a:r>
            <a:r>
              <a:rPr lang="da-DK" dirty="0"/>
              <a:t>is another archaic verb with the same meaning:  sas-  {sas-} [BR-7 1875: 850; Grassmann 1873: 1494]. It occurs only </a:t>
            </a:r>
            <a:r>
              <a:rPr lang="da-DK" dirty="0" smtClean="0"/>
              <a:t>once </a:t>
            </a:r>
            <a:r>
              <a:rPr lang="da-DK" dirty="0"/>
              <a:t>in the Atharvaveda (nom. sg. m. of present active participle  sas-ˈan  {sasán}) and several times in the  igveda. An </a:t>
            </a:r>
            <a:r>
              <a:rPr lang="da-DK" dirty="0" smtClean="0"/>
              <a:t>example</a:t>
            </a:r>
            <a:r>
              <a:rPr lang="da-DK" dirty="0"/>
              <a:t>:  AV  IV,  1,  6 "he was  born  together with  many  thus,  sleeping  now in  the  loosened  (vi-si) eastern  half".  It  is a </a:t>
            </a:r>
            <a:r>
              <a:rPr lang="da-DK" dirty="0" smtClean="0"/>
              <a:t>cognate </a:t>
            </a:r>
            <a:r>
              <a:rPr lang="da-DK" dirty="0"/>
              <a:t>o  Hittite {šeš-zi} 'he sleeps / rests / lies down' [EWAia II: 716-717].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639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Ахурическая</a:t>
            </a:r>
            <a:r>
              <a:rPr lang="ru-RU" dirty="0" smtClean="0"/>
              <a:t>» </a:t>
            </a:r>
            <a:r>
              <a:rPr lang="ru-RU" dirty="0"/>
              <a:t>и «</a:t>
            </a:r>
            <a:r>
              <a:rPr lang="ru-RU" dirty="0" err="1" smtClean="0"/>
              <a:t>дэвовская</a:t>
            </a:r>
            <a:r>
              <a:rPr lang="ru-RU" dirty="0" smtClean="0"/>
              <a:t>» лексика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4. </a:t>
            </a:r>
            <a:r>
              <a:rPr lang="da-DK" dirty="0"/>
              <a:t>belly </a:t>
            </a:r>
            <a:r>
              <a:rPr lang="da-DK" dirty="0" smtClean="0"/>
              <a:t>udar-a- </a:t>
            </a:r>
            <a:r>
              <a:rPr lang="da-DK" dirty="0"/>
              <a:t>{udara-} </a:t>
            </a:r>
            <a:r>
              <a:rPr lang="da-DK" dirty="0" smtClean="0"/>
              <a:t>#</a:t>
            </a:r>
          </a:p>
          <a:p>
            <a:r>
              <a:rPr lang="da-DK" dirty="0"/>
              <a:t>Distinct  from  ru</a:t>
            </a:r>
            <a:r>
              <a:rPr lang="el-GR" dirty="0"/>
              <a:t>θ-</a:t>
            </a:r>
            <a:r>
              <a:rPr lang="da-DK" dirty="0"/>
              <a:t>wan-  {uru</a:t>
            </a:r>
            <a:r>
              <a:rPr lang="el-GR" dirty="0"/>
              <a:t>θ</a:t>
            </a:r>
            <a:r>
              <a:rPr lang="da-DK" dirty="0"/>
              <a:t>uuan}  'entrails  /  belly  (of  Ahuric  creatures)'  [Bartholomae  1904:  1531-1532]  and  marš-u-{maršu-} 'belly of daevic creatures' [Bartholomae 1904: 1153-1154].</a:t>
            </a:r>
          </a:p>
          <a:p>
            <a:r>
              <a:rPr lang="da-DK" dirty="0" smtClean="0"/>
              <a:t>38. </a:t>
            </a:r>
            <a:r>
              <a:rPr lang="da-DK" dirty="0"/>
              <a:t>head saːr-a- {sāra-} / sar-ah- {sarah-}</a:t>
            </a:r>
          </a:p>
          <a:p>
            <a:r>
              <a:rPr lang="da-DK" dirty="0" smtClean="0"/>
              <a:t>Distinct </a:t>
            </a:r>
            <a:r>
              <a:rPr lang="da-DK" dirty="0"/>
              <a:t>from specific Young Avestan wa</a:t>
            </a:r>
            <a:r>
              <a:rPr lang="el-GR" dirty="0"/>
              <a:t>γδ-</a:t>
            </a:r>
            <a:r>
              <a:rPr lang="da-DK" dirty="0"/>
              <a:t>ana-  {va</a:t>
            </a:r>
            <a:r>
              <a:rPr lang="el-GR" dirty="0"/>
              <a:t>γδ</a:t>
            </a:r>
            <a:r>
              <a:rPr lang="da-DK" dirty="0"/>
              <a:t>ana} 'head (of Ahuric creatures)' [Bartholomae 1904: 1336] and  kamr̩d-a- {kamərəda-} 'head (of Daevic creatures)' [Bartholomae 1904: 440].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561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21. ear</a:t>
            </a:r>
          </a:p>
          <a:p>
            <a:pPr marL="0" indent="0">
              <a:buNone/>
            </a:pPr>
            <a:r>
              <a:rPr lang="da-DK" dirty="0" smtClean="0"/>
              <a:t>Avestan </a:t>
            </a:r>
            <a:r>
              <a:rPr lang="da-DK" dirty="0"/>
              <a:t>gawš-a- {gaoša-</a:t>
            </a:r>
            <a:r>
              <a:rPr lang="da-DK" dirty="0" smtClean="0"/>
              <a:t>}</a:t>
            </a:r>
          </a:p>
          <a:p>
            <a:r>
              <a:rPr lang="da-DK" sz="3600" dirty="0"/>
              <a:t>Distinct from special Old and Young Avestan (Yasna, Yasht etc.) uš- {uš-} 'ear (of ahuric creatures) / hearing, an ability to </a:t>
            </a:r>
            <a:r>
              <a:rPr lang="da-DK" sz="3600" dirty="0" smtClean="0"/>
              <a:t>rightly  </a:t>
            </a:r>
            <a:r>
              <a:rPr lang="da-DK" sz="3600" dirty="0"/>
              <a:t>hear  and  understand'  [Bartholomae  1904:  414]  and  Young  Avestan  (Yasht)  kar-na-  {karəna-}  'ear  (of  daevic </a:t>
            </a:r>
            <a:r>
              <a:rPr lang="da-DK" sz="3600" dirty="0" smtClean="0"/>
              <a:t>creatures</a:t>
            </a:r>
            <a:r>
              <a:rPr lang="da-DK" sz="3600" dirty="0"/>
              <a:t>)' [Bartholomae 1904: 455].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1212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Сохранность в Ведах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Атхарваведа</a:t>
            </a:r>
            <a:r>
              <a:rPr lang="ru-RU" dirty="0" smtClean="0"/>
              <a:t>: не сохранились 3. </a:t>
            </a:r>
            <a:r>
              <a:rPr lang="en-US" dirty="0" smtClean="0"/>
              <a:t>bark (</a:t>
            </a:r>
            <a:r>
              <a:rPr lang="ru-RU" dirty="0" smtClean="0"/>
              <a:t>кора</a:t>
            </a:r>
            <a:r>
              <a:rPr lang="en-US" dirty="0" smtClean="0"/>
              <a:t>)</a:t>
            </a:r>
            <a:r>
              <a:rPr lang="ru-RU" dirty="0" smtClean="0"/>
              <a:t>, 50. </a:t>
            </a:r>
            <a:r>
              <a:rPr lang="en-US" dirty="0" smtClean="0"/>
              <a:t>louse (</a:t>
            </a:r>
            <a:r>
              <a:rPr lang="ru-RU" dirty="0" smtClean="0"/>
              <a:t>вошь</a:t>
            </a:r>
            <a:r>
              <a:rPr lang="en-US" dirty="0" smtClean="0"/>
              <a:t>)</a:t>
            </a:r>
            <a:r>
              <a:rPr lang="ru-RU" dirty="0" smtClean="0"/>
              <a:t>, 69. </a:t>
            </a:r>
            <a:r>
              <a:rPr lang="en-US" dirty="0" smtClean="0"/>
              <a:t>round (</a:t>
            </a:r>
            <a:r>
              <a:rPr lang="ru-RU" dirty="0" smtClean="0"/>
              <a:t>круглый</a:t>
            </a:r>
            <a:r>
              <a:rPr lang="en-US" dirty="0" smtClean="0"/>
              <a:t>)</a:t>
            </a:r>
            <a:r>
              <a:rPr lang="ru-RU" dirty="0" smtClean="0"/>
              <a:t>, 105. </a:t>
            </a:r>
            <a:r>
              <a:rPr lang="en-US" dirty="0" smtClean="0"/>
              <a:t>short</a:t>
            </a:r>
            <a:r>
              <a:rPr lang="ru-RU" dirty="0" smtClean="0"/>
              <a:t> (короткий).</a:t>
            </a:r>
          </a:p>
          <a:p>
            <a:r>
              <a:rPr lang="ru-RU" dirty="0" err="1" smtClean="0"/>
              <a:t>Ригведа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не сохранились 2. </a:t>
            </a:r>
            <a:r>
              <a:rPr lang="en-US" dirty="0" smtClean="0"/>
              <a:t>ashes (</a:t>
            </a:r>
            <a:r>
              <a:rPr lang="ru-RU" dirty="0" smtClean="0"/>
              <a:t>пепел</a:t>
            </a:r>
            <a:r>
              <a:rPr lang="en-US" dirty="0" smtClean="0"/>
              <a:t>)</a:t>
            </a:r>
            <a:r>
              <a:rPr lang="ru-RU" dirty="0" smtClean="0"/>
              <a:t>, 70</a:t>
            </a:r>
            <a:r>
              <a:rPr lang="en-US" dirty="0" smtClean="0"/>
              <a:t>. sand</a:t>
            </a:r>
            <a:r>
              <a:rPr lang="ru-RU" dirty="0" smtClean="0"/>
              <a:t> (песок)</a:t>
            </a:r>
            <a:r>
              <a:rPr lang="en-US" dirty="0" smtClean="0"/>
              <a:t>, </a:t>
            </a:r>
            <a:r>
              <a:rPr lang="ru-RU" dirty="0" smtClean="0"/>
              <a:t>104. </a:t>
            </a:r>
            <a:r>
              <a:rPr lang="en-US" dirty="0" smtClean="0"/>
              <a:t>salt (</a:t>
            </a:r>
            <a:r>
              <a:rPr lang="ru-RU" dirty="0" smtClean="0"/>
              <a:t>соль</a:t>
            </a:r>
            <a:r>
              <a:rPr lang="en-US" dirty="0" smtClean="0"/>
              <a:t>), </a:t>
            </a:r>
            <a:r>
              <a:rPr lang="ru-RU" dirty="0" smtClean="0"/>
              <a:t>109. </a:t>
            </a:r>
            <a:r>
              <a:rPr lang="en-US" dirty="0" smtClean="0"/>
              <a:t>worm </a:t>
            </a:r>
            <a:r>
              <a:rPr lang="el-GR" dirty="0" smtClean="0"/>
              <a:t>(</a:t>
            </a:r>
            <a:r>
              <a:rPr lang="ru-RU" dirty="0" smtClean="0"/>
              <a:t>червь</a:t>
            </a:r>
            <a:r>
              <a:rPr lang="el-GR" dirty="0" smtClean="0"/>
              <a:t>)</a:t>
            </a:r>
            <a:r>
              <a:rPr lang="ru-RU" dirty="0"/>
              <a:t>.</a:t>
            </a:r>
            <a:endParaRPr lang="en-US" dirty="0" smtClean="0"/>
          </a:p>
          <a:p>
            <a:r>
              <a:rPr lang="ru-RU" dirty="0" smtClean="0"/>
              <a:t>Любопытно, что многие слова (например, обозначения кости, колена и печени встречаются в </a:t>
            </a:r>
            <a:r>
              <a:rPr lang="ru-RU" dirty="0" err="1" smtClean="0"/>
              <a:t>Ригведе</a:t>
            </a:r>
            <a:r>
              <a:rPr lang="ru-RU" dirty="0" smtClean="0"/>
              <a:t> по одному разу).</a:t>
            </a:r>
            <a:endParaRPr lang="en-US" dirty="0" smtClean="0"/>
          </a:p>
          <a:p>
            <a:r>
              <a:rPr lang="ru-RU" dirty="0" smtClean="0"/>
              <a:t>Одно слово не встречается ни в </a:t>
            </a:r>
            <a:r>
              <a:rPr lang="ru-RU" dirty="0" err="1" smtClean="0"/>
              <a:t>Атхарваведе</a:t>
            </a:r>
            <a:r>
              <a:rPr lang="ru-RU" dirty="0" smtClean="0"/>
              <a:t>, ни в </a:t>
            </a:r>
            <a:r>
              <a:rPr lang="ru-RU" dirty="0" err="1" smtClean="0"/>
              <a:t>Ригведе</a:t>
            </a:r>
            <a:r>
              <a:rPr lang="ru-RU" dirty="0" smtClean="0"/>
              <a:t>, но есть в Брахманах и обладает безупречной этимологией и не имеет синонимов, поэтому было включено в список; это 107. </a:t>
            </a:r>
            <a:r>
              <a:rPr lang="en-US" dirty="0" smtClean="0"/>
              <a:t>thin - </a:t>
            </a:r>
            <a:r>
              <a:rPr lang="ru-RU" dirty="0" smtClean="0"/>
              <a:t> </a:t>
            </a:r>
            <a:r>
              <a:rPr lang="da-DK" dirty="0"/>
              <a:t>tan-ˈu- {tanú-</a:t>
            </a:r>
            <a:r>
              <a:rPr lang="da-DK" dirty="0" smtClean="0"/>
              <a:t>} ‘</a:t>
            </a:r>
            <a:r>
              <a:rPr lang="ru-RU" dirty="0" smtClean="0"/>
              <a:t>тонкий</a:t>
            </a:r>
            <a:r>
              <a:rPr lang="da-DK" dirty="0" smtClean="0"/>
              <a:t>’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80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Сохранность в Авесте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языка </a:t>
            </a:r>
            <a:r>
              <a:rPr lang="ru-RU" dirty="0" err="1" smtClean="0"/>
              <a:t>Гат</a:t>
            </a:r>
            <a:r>
              <a:rPr lang="ru-RU" dirty="0" smtClean="0"/>
              <a:t>, к сожалению, составить список представляется невозможным: нет многих слов</a:t>
            </a:r>
            <a:r>
              <a:rPr lang="en-US" dirty="0" smtClean="0"/>
              <a:t> (</a:t>
            </a:r>
            <a:r>
              <a:rPr lang="ru-RU" dirty="0" smtClean="0"/>
              <a:t>только 47 из 110 дошли до нас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Более того, для собственно </a:t>
            </a:r>
            <a:r>
              <a:rPr lang="ru-RU" dirty="0" err="1" smtClean="0"/>
              <a:t>младоавестийского</a:t>
            </a:r>
            <a:r>
              <a:rPr lang="ru-RU" dirty="0" smtClean="0"/>
              <a:t> список удается составить лишь при привлечении самых поздних памятников: </a:t>
            </a:r>
            <a:r>
              <a:rPr lang="ru-RU" dirty="0" err="1" smtClean="0"/>
              <a:t>Видевдата</a:t>
            </a:r>
            <a:r>
              <a:rPr lang="ru-RU" dirty="0" smtClean="0"/>
              <a:t> (например, слова 13. </a:t>
            </a:r>
            <a:r>
              <a:rPr lang="en-US" dirty="0" smtClean="0"/>
              <a:t>claw (nail) </a:t>
            </a:r>
            <a:r>
              <a:rPr lang="ru-RU" dirty="0" smtClean="0"/>
              <a:t>и 18. </a:t>
            </a:r>
            <a:r>
              <a:rPr lang="en-US" dirty="0" smtClean="0"/>
              <a:t>dog </a:t>
            </a:r>
            <a:r>
              <a:rPr lang="ru-RU" dirty="0" smtClean="0"/>
              <a:t>только там) и </a:t>
            </a:r>
            <a:r>
              <a:rPr lang="ru-RU" dirty="0" err="1" smtClean="0"/>
              <a:t>авестийско</a:t>
            </a:r>
            <a:r>
              <a:rPr lang="ru-RU" dirty="0" smtClean="0"/>
              <a:t>-пехлевийского словаря.</a:t>
            </a:r>
          </a:p>
          <a:p>
            <a:r>
              <a:rPr lang="ru-RU" dirty="0" smtClean="0"/>
              <a:t>Даже с привлечением этих памятников нет 6-ти слов: 3. </a:t>
            </a:r>
            <a:r>
              <a:rPr lang="en-US" dirty="0" smtClean="0"/>
              <a:t>bark (</a:t>
            </a:r>
            <a:r>
              <a:rPr lang="ru-RU" dirty="0" smtClean="0"/>
              <a:t>кора</a:t>
            </a:r>
            <a:r>
              <a:rPr lang="en-US" dirty="0" smtClean="0"/>
              <a:t>), 50. louse (</a:t>
            </a:r>
            <a:r>
              <a:rPr lang="ru-RU" dirty="0" smtClean="0"/>
              <a:t>вошь</a:t>
            </a:r>
            <a:r>
              <a:rPr lang="en-US" dirty="0" smtClean="0"/>
              <a:t>)</a:t>
            </a:r>
            <a:r>
              <a:rPr lang="ru-RU" dirty="0" smtClean="0"/>
              <a:t>, 70. </a:t>
            </a:r>
            <a:r>
              <a:rPr lang="en-US" dirty="0" smtClean="0"/>
              <a:t>sand (</a:t>
            </a:r>
            <a:r>
              <a:rPr lang="ru-RU" dirty="0" smtClean="0"/>
              <a:t>песок</a:t>
            </a:r>
            <a:r>
              <a:rPr lang="en-US" dirty="0" smtClean="0"/>
              <a:t>)</a:t>
            </a:r>
            <a:r>
              <a:rPr lang="ru-RU" dirty="0" smtClean="0"/>
              <a:t>, 78. </a:t>
            </a:r>
            <a:r>
              <a:rPr lang="en-US" dirty="0" smtClean="0"/>
              <a:t>smoke (</a:t>
            </a:r>
            <a:r>
              <a:rPr lang="ru-RU" dirty="0" smtClean="0"/>
              <a:t>дым</a:t>
            </a:r>
            <a:r>
              <a:rPr lang="en-US" dirty="0" smtClean="0"/>
              <a:t>)</a:t>
            </a:r>
            <a:r>
              <a:rPr lang="ru-RU" dirty="0" smtClean="0"/>
              <a:t>, 105. </a:t>
            </a:r>
            <a:r>
              <a:rPr lang="en-US" dirty="0" smtClean="0"/>
              <a:t>short </a:t>
            </a:r>
            <a:r>
              <a:rPr lang="el-GR" dirty="0" smtClean="0"/>
              <a:t>(</a:t>
            </a:r>
            <a:r>
              <a:rPr lang="ru-RU" dirty="0" smtClean="0"/>
              <a:t>короткий</a:t>
            </a:r>
            <a:r>
              <a:rPr lang="el-GR" dirty="0" smtClean="0"/>
              <a:t>)</a:t>
            </a:r>
            <a:r>
              <a:rPr lang="ru-RU" dirty="0" smtClean="0"/>
              <a:t>, 107. </a:t>
            </a:r>
            <a:r>
              <a:rPr lang="en-US" dirty="0" smtClean="0"/>
              <a:t>thin (</a:t>
            </a:r>
            <a:r>
              <a:rPr lang="ru-RU" dirty="0" smtClean="0"/>
              <a:t>тонкий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93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>
            <a:normAutofit/>
          </a:bodyPr>
          <a:lstStyle/>
          <a:p>
            <a:r>
              <a:rPr lang="ru-RU" dirty="0" smtClean="0"/>
              <a:t>Под сомнением также некоторые вхождения (они либо составляют часть композита, либо имеются филологические проблемы с текстом):</a:t>
            </a:r>
          </a:p>
          <a:p>
            <a:r>
              <a:rPr lang="en-US" dirty="0" smtClean="0"/>
              <a:t>4. belly (</a:t>
            </a:r>
            <a:r>
              <a:rPr lang="ru-RU" dirty="0" smtClean="0"/>
              <a:t>живот</a:t>
            </a:r>
            <a:r>
              <a:rPr lang="en-US" dirty="0" smtClean="0"/>
              <a:t>)</a:t>
            </a:r>
            <a:r>
              <a:rPr lang="ru-RU" dirty="0" smtClean="0"/>
              <a:t> – только композит </a:t>
            </a:r>
            <a:r>
              <a:rPr lang="da-DK" dirty="0" smtClean="0"/>
              <a:t>udarō.</a:t>
            </a:r>
            <a:r>
              <a:rPr lang="el-GR" dirty="0"/>
              <a:t>θ</a:t>
            </a:r>
            <a:r>
              <a:rPr lang="da-DK" dirty="0" smtClean="0"/>
              <a:t>rąsa- </a:t>
            </a:r>
            <a:r>
              <a:rPr lang="da-DK" dirty="0"/>
              <a:t>'creeping on </a:t>
            </a:r>
            <a:r>
              <a:rPr lang="da-DK" dirty="0" smtClean="0"/>
              <a:t>belly‘ (</a:t>
            </a:r>
            <a:r>
              <a:rPr lang="ru-RU" dirty="0" smtClean="0"/>
              <a:t>синонимы шире представлены, но относятся к </a:t>
            </a:r>
            <a:r>
              <a:rPr lang="ru-RU" dirty="0" err="1" smtClean="0"/>
              <a:t>ахурической</a:t>
            </a:r>
            <a:r>
              <a:rPr lang="ru-RU" dirty="0" smtClean="0"/>
              <a:t> и </a:t>
            </a:r>
            <a:r>
              <a:rPr lang="ru-RU" dirty="0" err="1" smtClean="0"/>
              <a:t>дэвовской</a:t>
            </a:r>
            <a:r>
              <a:rPr lang="ru-RU" dirty="0" smtClean="0"/>
              <a:t> лексике</a:t>
            </a:r>
            <a:r>
              <a:rPr lang="da-DK" dirty="0" smtClean="0"/>
              <a:t>)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en-US" dirty="0" smtClean="0"/>
              <a:t>bite (</a:t>
            </a:r>
            <a:r>
              <a:rPr lang="ru-RU" dirty="0" smtClean="0"/>
              <a:t>кусать</a:t>
            </a:r>
            <a:r>
              <a:rPr lang="en-US" dirty="0" smtClean="0"/>
              <a:t>)</a:t>
            </a:r>
            <a:r>
              <a:rPr lang="ru-RU" dirty="0" smtClean="0"/>
              <a:t> – только в композитах</a:t>
            </a:r>
          </a:p>
          <a:p>
            <a:r>
              <a:rPr lang="ru-RU" dirty="0" smtClean="0"/>
              <a:t>24. </a:t>
            </a:r>
            <a:r>
              <a:rPr lang="en-US" dirty="0" smtClean="0"/>
              <a:t>egg (</a:t>
            </a:r>
            <a:r>
              <a:rPr lang="ru-RU" dirty="0" smtClean="0"/>
              <a:t>яйцо</a:t>
            </a:r>
            <a:r>
              <a:rPr lang="en-US" dirty="0" smtClean="0"/>
              <a:t>)</a:t>
            </a:r>
            <a:r>
              <a:rPr lang="ru-RU" dirty="0" smtClean="0"/>
              <a:t> – основано на трактовке одного места</a:t>
            </a:r>
          </a:p>
          <a:p>
            <a:r>
              <a:rPr lang="ru-RU" dirty="0" smtClean="0"/>
              <a:t>102. </a:t>
            </a:r>
            <a:r>
              <a:rPr lang="en-US" dirty="0" smtClean="0"/>
              <a:t>heavy (</a:t>
            </a:r>
            <a:r>
              <a:rPr lang="ru-RU" dirty="0" smtClean="0"/>
              <a:t>тяжелый</a:t>
            </a:r>
            <a:r>
              <a:rPr lang="en-US" dirty="0" smtClean="0"/>
              <a:t>)</a:t>
            </a:r>
            <a:r>
              <a:rPr lang="ru-RU" dirty="0" smtClean="0"/>
              <a:t> – в композите и может быть словом-призраком</a:t>
            </a:r>
          </a:p>
          <a:p>
            <a:r>
              <a:rPr lang="ru-RU" dirty="0" smtClean="0"/>
              <a:t>104.</a:t>
            </a:r>
            <a:r>
              <a:rPr lang="en-US" dirty="0" smtClean="0"/>
              <a:t> salt (</a:t>
            </a:r>
            <a:r>
              <a:rPr lang="ru-RU" dirty="0" smtClean="0"/>
              <a:t>соль</a:t>
            </a:r>
            <a:r>
              <a:rPr lang="en-US" dirty="0" smtClean="0"/>
              <a:t>)</a:t>
            </a:r>
            <a:r>
              <a:rPr lang="ru-RU" dirty="0" smtClean="0"/>
              <a:t> – значение на основе этимологической трактовки</a:t>
            </a:r>
          </a:p>
          <a:p>
            <a:r>
              <a:rPr lang="ru-RU" dirty="0" smtClean="0"/>
              <a:t>109. </a:t>
            </a:r>
            <a:r>
              <a:rPr lang="en-US" dirty="0" smtClean="0"/>
              <a:t>warm (</a:t>
            </a:r>
            <a:r>
              <a:rPr lang="ru-RU" dirty="0" smtClean="0"/>
              <a:t>червь) – этимологическая трактовка композита</a:t>
            </a:r>
          </a:p>
        </p:txBody>
      </p:sp>
    </p:spTree>
    <p:extLst>
      <p:ext uri="{BB962C8B-B14F-4D97-AF65-F5344CB8AC3E}">
        <p14:creationId xmlns:p14="http://schemas.microsoft.com/office/powerpoint/2010/main" val="11530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Замены в </a:t>
            </a:r>
            <a:r>
              <a:rPr lang="ru-RU" dirty="0" err="1" smtClean="0"/>
              <a:t>Атхарваведе</a:t>
            </a:r>
            <a:r>
              <a:rPr lang="ru-RU" dirty="0" smtClean="0"/>
              <a:t> и количество совпадений между ведийским и авестийским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Атхарваведе</a:t>
            </a:r>
            <a:r>
              <a:rPr lang="ru-RU" dirty="0" smtClean="0"/>
              <a:t> произошли следующие замены: </a:t>
            </a:r>
          </a:p>
          <a:p>
            <a:r>
              <a:rPr lang="ru-RU" dirty="0" smtClean="0"/>
              <a:t>6. </a:t>
            </a:r>
            <a:r>
              <a:rPr lang="en-US" dirty="0" smtClean="0"/>
              <a:t>bird (</a:t>
            </a:r>
            <a:r>
              <a:rPr lang="ru-RU" dirty="0" smtClean="0"/>
              <a:t>птица</a:t>
            </a:r>
            <a:r>
              <a:rPr lang="en-US" dirty="0" smtClean="0"/>
              <a:t>)</a:t>
            </a:r>
            <a:r>
              <a:rPr lang="ru-RU" dirty="0" smtClean="0"/>
              <a:t> - </a:t>
            </a:r>
            <a:r>
              <a:rPr lang="da-DK" dirty="0" smtClean="0"/>
              <a:t>RV  </a:t>
            </a:r>
            <a:r>
              <a:rPr lang="da-DK" dirty="0"/>
              <a:t>wi-  {vi-} /  way-  {ve-, vay-} </a:t>
            </a:r>
            <a:r>
              <a:rPr lang="en-US" dirty="0"/>
              <a:t>&gt; AV </a:t>
            </a:r>
            <a:r>
              <a:rPr lang="en-US" dirty="0" err="1"/>
              <a:t>pakʂ</a:t>
            </a:r>
            <a:r>
              <a:rPr lang="en-US" dirty="0"/>
              <a:t>ˈ-in- {</a:t>
            </a:r>
            <a:r>
              <a:rPr lang="en-US" dirty="0" err="1" smtClean="0"/>
              <a:t>pakṣín</a:t>
            </a:r>
            <a:r>
              <a:rPr lang="en-US" dirty="0" smtClean="0"/>
              <a:t>-</a:t>
            </a:r>
          </a:p>
          <a:p>
            <a:r>
              <a:rPr lang="ru-RU" dirty="0" smtClean="0"/>
              <a:t>11. </a:t>
            </a:r>
            <a:r>
              <a:rPr lang="en-US" dirty="0" smtClean="0"/>
              <a:t>breast (</a:t>
            </a:r>
            <a:r>
              <a:rPr lang="ru-RU" dirty="0" smtClean="0"/>
              <a:t>грудь</a:t>
            </a:r>
            <a:r>
              <a:rPr lang="en-US" dirty="0" smtClean="0"/>
              <a:t>)</a:t>
            </a:r>
            <a:r>
              <a:rPr lang="ru-RU" dirty="0" smtClean="0"/>
              <a:t> – </a:t>
            </a:r>
            <a:r>
              <a:rPr lang="en-US" dirty="0"/>
              <a:t>RV </a:t>
            </a:r>
            <a:r>
              <a:rPr lang="en-US" dirty="0" err="1"/>
              <a:t>wˈakʂ-as</a:t>
            </a:r>
            <a:r>
              <a:rPr lang="en-US" dirty="0"/>
              <a:t>-  {</a:t>
            </a:r>
            <a:r>
              <a:rPr lang="en-US" dirty="0" err="1" smtClean="0"/>
              <a:t>vákṣas</a:t>
            </a:r>
            <a:r>
              <a:rPr lang="en-US" dirty="0"/>
              <a:t>} &gt; AV ˈ</a:t>
            </a:r>
            <a:r>
              <a:rPr lang="en-US" dirty="0" err="1"/>
              <a:t>ur</a:t>
            </a:r>
            <a:r>
              <a:rPr lang="en-US" dirty="0"/>
              <a:t>-as- {</a:t>
            </a:r>
            <a:r>
              <a:rPr lang="en-US" dirty="0" err="1"/>
              <a:t>úras</a:t>
            </a:r>
            <a:r>
              <a:rPr lang="en-US" dirty="0"/>
              <a:t>-</a:t>
            </a:r>
            <a:r>
              <a:rPr lang="en-US" dirty="0" smtClean="0"/>
              <a:t>}</a:t>
            </a:r>
          </a:p>
          <a:p>
            <a:r>
              <a:rPr lang="en-US" dirty="0" smtClean="0"/>
              <a:t>54. moon (</a:t>
            </a:r>
            <a:r>
              <a:rPr lang="ru-RU" dirty="0" smtClean="0"/>
              <a:t>луна</a:t>
            </a:r>
            <a:r>
              <a:rPr lang="en-US" dirty="0" smtClean="0"/>
              <a:t>)</a:t>
            </a:r>
            <a:r>
              <a:rPr lang="ru-RU" dirty="0" smtClean="0"/>
              <a:t> – </a:t>
            </a:r>
            <a:r>
              <a:rPr lang="en-US" dirty="0"/>
              <a:t>RV </a:t>
            </a:r>
            <a:r>
              <a:rPr lang="en-US" dirty="0" err="1" smtClean="0"/>
              <a:t>maːs</a:t>
            </a:r>
            <a:r>
              <a:rPr lang="en-US" dirty="0" smtClean="0"/>
              <a:t>-  </a:t>
            </a:r>
            <a:r>
              <a:rPr lang="en-US" dirty="0"/>
              <a:t>{</a:t>
            </a:r>
            <a:r>
              <a:rPr lang="en-US" dirty="0" err="1" smtClean="0"/>
              <a:t>mās</a:t>
            </a:r>
            <a:r>
              <a:rPr lang="en-US" dirty="0"/>
              <a:t>-} &gt; AV </a:t>
            </a:r>
            <a:r>
              <a:rPr lang="en-US" dirty="0" err="1"/>
              <a:t>čandr</a:t>
            </a:r>
            <a:r>
              <a:rPr lang="en-US" dirty="0"/>
              <a:t>-ˈ</a:t>
            </a:r>
            <a:r>
              <a:rPr lang="en-US" dirty="0" smtClean="0"/>
              <a:t>a- </a:t>
            </a:r>
            <a:r>
              <a:rPr lang="en-US" dirty="0"/>
              <a:t>{</a:t>
            </a:r>
            <a:r>
              <a:rPr lang="en-US" dirty="0" err="1"/>
              <a:t>candrá</a:t>
            </a:r>
            <a:r>
              <a:rPr lang="en-US" dirty="0" smtClean="0"/>
              <a:t>}-</a:t>
            </a:r>
            <a:r>
              <a:rPr lang="ru-RU" dirty="0" smtClean="0"/>
              <a:t>; также есть промежуточное </a:t>
            </a:r>
            <a:r>
              <a:rPr lang="da-DK" dirty="0"/>
              <a:t> čandr-ˈa=maːs-  {candrámās-} </a:t>
            </a:r>
            <a:r>
              <a:rPr lang="ru-RU" dirty="0" smtClean="0"/>
              <a:t>со значением</a:t>
            </a:r>
            <a:r>
              <a:rPr lang="da-DK" dirty="0" smtClean="0"/>
              <a:t> </a:t>
            </a:r>
            <a:r>
              <a:rPr lang="da-DK" dirty="0"/>
              <a:t>' </a:t>
            </a:r>
            <a:r>
              <a:rPr lang="ru-RU" dirty="0" smtClean="0"/>
              <a:t>луна, бог луны</a:t>
            </a:r>
            <a:r>
              <a:rPr lang="da-DK" dirty="0" smtClean="0"/>
              <a:t>' (</a:t>
            </a:r>
            <a:r>
              <a:rPr lang="ru-RU" dirty="0" smtClean="0"/>
              <a:t>букв. </a:t>
            </a:r>
            <a:r>
              <a:rPr lang="da-DK" dirty="0" smtClean="0"/>
              <a:t>‘</a:t>
            </a:r>
            <a:r>
              <a:rPr lang="ru-RU" dirty="0" smtClean="0"/>
              <a:t>сияющая луна</a:t>
            </a:r>
            <a:r>
              <a:rPr lang="da-DK" dirty="0" smtClean="0"/>
              <a:t>')</a:t>
            </a:r>
            <a:r>
              <a:rPr lang="ru-RU" dirty="0" smtClean="0"/>
              <a:t>.</a:t>
            </a:r>
          </a:p>
          <a:p>
            <a:r>
              <a:rPr lang="ru-RU" dirty="0" smtClean="0"/>
              <a:t>76. </a:t>
            </a:r>
            <a:r>
              <a:rPr lang="en-US" dirty="0" smtClean="0"/>
              <a:t>sleep (</a:t>
            </a:r>
            <a:r>
              <a:rPr lang="ru-RU" dirty="0" smtClean="0"/>
              <a:t>спать</a:t>
            </a:r>
            <a:r>
              <a:rPr lang="en-US" dirty="0" smtClean="0"/>
              <a:t>)</a:t>
            </a:r>
            <a:r>
              <a:rPr lang="ru-RU" dirty="0" smtClean="0"/>
              <a:t> – </a:t>
            </a:r>
            <a:r>
              <a:rPr lang="en-US" dirty="0" smtClean="0"/>
              <a:t>RV </a:t>
            </a:r>
            <a:r>
              <a:rPr lang="en-US" dirty="0" err="1" smtClean="0"/>
              <a:t>sas</a:t>
            </a:r>
            <a:r>
              <a:rPr lang="en-US" dirty="0" smtClean="0"/>
              <a:t>- / </a:t>
            </a:r>
            <a:r>
              <a:rPr lang="en-US" dirty="0" err="1" smtClean="0"/>
              <a:t>svap</a:t>
            </a:r>
            <a:r>
              <a:rPr lang="en-US" dirty="0" smtClean="0"/>
              <a:t>- &gt; AV </a:t>
            </a:r>
            <a:r>
              <a:rPr lang="en-US" dirty="0" err="1" smtClean="0"/>
              <a:t>svap</a:t>
            </a:r>
            <a:r>
              <a:rPr lang="en-US" dirty="0" smtClean="0"/>
              <a:t>-</a:t>
            </a:r>
          </a:p>
          <a:p>
            <a:r>
              <a:rPr lang="en-US" dirty="0" smtClean="0"/>
              <a:t>84. tail (</a:t>
            </a:r>
            <a:r>
              <a:rPr lang="ru-RU" dirty="0" smtClean="0"/>
              <a:t>хвост</a:t>
            </a:r>
            <a:r>
              <a:rPr lang="en-US" dirty="0" smtClean="0"/>
              <a:t>) </a:t>
            </a:r>
            <a:r>
              <a:rPr lang="en-US" dirty="0"/>
              <a:t>– RV </a:t>
            </a:r>
            <a:r>
              <a:rPr lang="en-US" dirty="0" err="1"/>
              <a:t>ʆˈayp-a</a:t>
            </a:r>
            <a:r>
              <a:rPr lang="en-US" dirty="0"/>
              <a:t>-  {</a:t>
            </a:r>
            <a:r>
              <a:rPr lang="en-US" dirty="0" err="1" smtClean="0"/>
              <a:t>śépa</a:t>
            </a:r>
            <a:r>
              <a:rPr lang="en-US" dirty="0" smtClean="0"/>
              <a:t>-</a:t>
            </a:r>
            <a:r>
              <a:rPr lang="en-US" dirty="0"/>
              <a:t>}  'tail  /  penis</a:t>
            </a:r>
            <a:r>
              <a:rPr lang="en-US" dirty="0" smtClean="0"/>
              <a:t>' &amp; </a:t>
            </a:r>
            <a:r>
              <a:rPr lang="en-US" dirty="0" err="1"/>
              <a:t>ʆiʆ-nˈa</a:t>
            </a:r>
            <a:r>
              <a:rPr lang="en-US" dirty="0"/>
              <a:t>-  {</a:t>
            </a:r>
            <a:r>
              <a:rPr lang="en-US" dirty="0" err="1"/>
              <a:t>śiśná</a:t>
            </a:r>
            <a:r>
              <a:rPr lang="en-US" dirty="0"/>
              <a:t>-}  'tail  /  </a:t>
            </a:r>
            <a:r>
              <a:rPr lang="en-US" dirty="0" smtClean="0"/>
              <a:t>penis‘ </a:t>
            </a:r>
            <a:r>
              <a:rPr lang="el-GR" dirty="0" smtClean="0"/>
              <a:t>&gt; </a:t>
            </a:r>
            <a:r>
              <a:rPr lang="en-US" dirty="0"/>
              <a:t>AV </a:t>
            </a:r>
            <a:r>
              <a:rPr lang="en-US" dirty="0" err="1"/>
              <a:t>pˈučʰ-a</a:t>
            </a:r>
            <a:r>
              <a:rPr lang="en-US" dirty="0"/>
              <a:t>-  {</a:t>
            </a:r>
            <a:r>
              <a:rPr lang="en-US" dirty="0" err="1"/>
              <a:t>pucha</a:t>
            </a:r>
            <a:r>
              <a:rPr lang="en-US" dirty="0"/>
              <a:t>-</a:t>
            </a:r>
            <a:r>
              <a:rPr lang="en-US" dirty="0" smtClean="0"/>
              <a:t>} ‘tail’.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88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</a:t>
            </a:r>
            <a:r>
              <a:rPr lang="ru-RU" dirty="0" smtClean="0"/>
              <a:t>замены</a:t>
            </a:r>
            <a:r>
              <a:rPr lang="en-US" dirty="0" smtClean="0"/>
              <a:t> </a:t>
            </a:r>
            <a:r>
              <a:rPr lang="ru-RU" dirty="0" err="1" smtClean="0"/>
              <a:t>Ригведа</a:t>
            </a:r>
            <a:r>
              <a:rPr lang="ru-RU" dirty="0" smtClean="0"/>
              <a:t> - </a:t>
            </a:r>
            <a:r>
              <a:rPr lang="ru-RU" dirty="0" err="1" smtClean="0"/>
              <a:t>Атхарваведа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65. rain</a:t>
            </a:r>
            <a:r>
              <a:rPr lang="ru-RU" sz="4000" dirty="0" smtClean="0"/>
              <a:t> (дождь) – </a:t>
            </a:r>
            <a:r>
              <a:rPr lang="en-US" sz="4000" dirty="0"/>
              <a:t>RV </a:t>
            </a:r>
            <a:r>
              <a:rPr lang="en-US" sz="4000" dirty="0" err="1" smtClean="0"/>
              <a:t>wr̩ʂ-t</a:t>
            </a:r>
            <a:r>
              <a:rPr lang="en-US" sz="4000" dirty="0" err="1"/>
              <a:t>ˈi</a:t>
            </a:r>
            <a:r>
              <a:rPr lang="en-US" sz="4000" dirty="0"/>
              <a:t>- {</a:t>
            </a:r>
            <a:r>
              <a:rPr lang="en-US" sz="4000" dirty="0" err="1" smtClean="0"/>
              <a:t>vr̥ṣṭí</a:t>
            </a:r>
            <a:r>
              <a:rPr lang="en-US" sz="4000" dirty="0"/>
              <a:t>-} / AV </a:t>
            </a:r>
            <a:r>
              <a:rPr lang="en-US" sz="4000" dirty="0" err="1"/>
              <a:t>warʂ</a:t>
            </a:r>
            <a:r>
              <a:rPr lang="en-US" sz="4000" dirty="0"/>
              <a:t>-ˈa- {</a:t>
            </a:r>
            <a:r>
              <a:rPr lang="en-US" sz="4000" dirty="0" err="1"/>
              <a:t>varʂá</a:t>
            </a:r>
            <a:r>
              <a:rPr lang="en-US" sz="4000" dirty="0"/>
              <a:t>-</a:t>
            </a:r>
            <a:r>
              <a:rPr lang="en-US" sz="4000" dirty="0" smtClean="0"/>
              <a:t>}</a:t>
            </a:r>
          </a:p>
          <a:p>
            <a:r>
              <a:rPr lang="en-US" sz="4000" dirty="0" smtClean="0"/>
              <a:t>80. star (</a:t>
            </a:r>
            <a:r>
              <a:rPr lang="ru-RU" sz="4000" dirty="0" smtClean="0"/>
              <a:t>звезда</a:t>
            </a:r>
            <a:r>
              <a:rPr lang="en-US" sz="4000" dirty="0" smtClean="0"/>
              <a:t>)</a:t>
            </a:r>
            <a:r>
              <a:rPr lang="ru-RU" sz="4000" dirty="0" smtClean="0"/>
              <a:t> – </a:t>
            </a:r>
            <a:r>
              <a:rPr lang="en-US" sz="4000" dirty="0" smtClean="0"/>
              <a:t>RV </a:t>
            </a:r>
            <a:r>
              <a:rPr lang="en-US" sz="4000" dirty="0" err="1"/>
              <a:t>taːr</a:t>
            </a:r>
            <a:r>
              <a:rPr lang="en-US" sz="4000" dirty="0"/>
              <a:t>-  {</a:t>
            </a:r>
            <a:r>
              <a:rPr lang="en-US" sz="4000" dirty="0" err="1"/>
              <a:t>tār</a:t>
            </a:r>
            <a:r>
              <a:rPr lang="en-US" sz="4000" dirty="0"/>
              <a:t>-}  /  </a:t>
            </a:r>
            <a:r>
              <a:rPr lang="en-US" sz="4000" dirty="0" err="1" smtClean="0"/>
              <a:t>str</a:t>
            </a:r>
            <a:r>
              <a:rPr lang="en-US" sz="4000" dirty="0"/>
              <a:t>̩</a:t>
            </a:r>
            <a:r>
              <a:rPr lang="en-US" sz="4000" dirty="0" smtClean="0"/>
              <a:t> </a:t>
            </a:r>
            <a:r>
              <a:rPr lang="en-US" sz="4000" dirty="0"/>
              <a:t>-  {</a:t>
            </a:r>
            <a:r>
              <a:rPr lang="en-US" sz="4000" dirty="0" err="1" smtClean="0"/>
              <a:t>str</a:t>
            </a:r>
            <a:r>
              <a:rPr lang="en-US" sz="4000" dirty="0" smtClean="0"/>
              <a:t>̥-} / AV</a:t>
            </a:r>
            <a:endParaRPr lang="en-US" sz="4000" dirty="0" smtClean="0"/>
          </a:p>
          <a:p>
            <a:r>
              <a:rPr lang="en-US" sz="4000" dirty="0" smtClean="0"/>
              <a:t>109</a:t>
            </a:r>
            <a:r>
              <a:rPr lang="en-US" sz="4000" dirty="0" smtClean="0"/>
              <a:t>. worm </a:t>
            </a:r>
            <a:r>
              <a:rPr lang="en-US" sz="4000" dirty="0" smtClean="0"/>
              <a:t>(</a:t>
            </a:r>
            <a:r>
              <a:rPr lang="ru-RU" sz="4000" dirty="0" smtClean="0"/>
              <a:t>червь</a:t>
            </a:r>
            <a:r>
              <a:rPr lang="en-US" sz="4000" dirty="0" smtClean="0"/>
              <a:t>)</a:t>
            </a:r>
            <a:r>
              <a:rPr lang="ru-RU" sz="4000" dirty="0" smtClean="0"/>
              <a:t> – </a:t>
            </a:r>
            <a:r>
              <a:rPr lang="en-US" sz="4000" dirty="0"/>
              <a:t>RV </a:t>
            </a:r>
            <a:r>
              <a:rPr lang="en-US" sz="4000" dirty="0" err="1"/>
              <a:t>krˈi-w-i</a:t>
            </a:r>
            <a:r>
              <a:rPr lang="en-US" sz="4000" dirty="0"/>
              <a:t>-  </a:t>
            </a:r>
            <a:r>
              <a:rPr lang="en-US" sz="4000" dirty="0" smtClean="0"/>
              <a:t>{</a:t>
            </a:r>
            <a:r>
              <a:rPr lang="en-US" sz="4000" dirty="0" err="1" smtClean="0"/>
              <a:t>krívi</a:t>
            </a:r>
            <a:r>
              <a:rPr lang="en-US" sz="4000" dirty="0" smtClean="0"/>
              <a:t>-</a:t>
            </a:r>
            <a:r>
              <a:rPr lang="en-US" sz="4000" dirty="0"/>
              <a:t>} / AV </a:t>
            </a:r>
            <a:r>
              <a:rPr lang="en-US" sz="4000" dirty="0" err="1"/>
              <a:t>kˈ</a:t>
            </a:r>
            <a:r>
              <a:rPr lang="en-US" sz="4000" dirty="0" err="1" smtClean="0"/>
              <a:t>r</a:t>
            </a:r>
            <a:r>
              <a:rPr lang="en-US" sz="4000" dirty="0" smtClean="0"/>
              <a:t>̩̩-m-</a:t>
            </a:r>
            <a:r>
              <a:rPr lang="en-US" sz="4000" dirty="0" err="1" smtClean="0"/>
              <a:t>i</a:t>
            </a:r>
            <a:r>
              <a:rPr lang="en-US" sz="4000" dirty="0" smtClean="0"/>
              <a:t>- </a:t>
            </a:r>
            <a:r>
              <a:rPr lang="en-US" sz="4000" dirty="0"/>
              <a:t>{</a:t>
            </a:r>
            <a:r>
              <a:rPr lang="en-US" sz="4000" dirty="0" err="1" smtClean="0"/>
              <a:t>kr</a:t>
            </a:r>
            <a:r>
              <a:rPr lang="en-US" sz="4000" dirty="0" smtClean="0"/>
              <a:t>̥́mi-} ??</a:t>
            </a:r>
          </a:p>
        </p:txBody>
      </p:sp>
    </p:spTree>
    <p:extLst>
      <p:ext uri="{BB962C8B-B14F-4D97-AF65-F5344CB8AC3E}">
        <p14:creationId xmlns:p14="http://schemas.microsoft.com/office/powerpoint/2010/main" val="312716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Замены - Авеста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/>
              <a:t>5. big </a:t>
            </a:r>
            <a:r>
              <a:rPr lang="el-GR" sz="3200" dirty="0"/>
              <a:t>(</a:t>
            </a:r>
            <a:r>
              <a:rPr lang="ru-RU" sz="3200" dirty="0"/>
              <a:t>большой</a:t>
            </a:r>
            <a:r>
              <a:rPr lang="el-GR" sz="3200" dirty="0"/>
              <a:t>)</a:t>
            </a:r>
            <a:r>
              <a:rPr lang="ru-RU" sz="3200" dirty="0"/>
              <a:t> </a:t>
            </a:r>
            <a:r>
              <a:rPr lang="en-US" sz="3200" dirty="0"/>
              <a:t>OA </a:t>
            </a:r>
            <a:r>
              <a:rPr lang="en-US" sz="3200" dirty="0" err="1"/>
              <a:t>maz</a:t>
            </a:r>
            <a:r>
              <a:rPr lang="en-US" sz="3200" dirty="0"/>
              <a:t>- {</a:t>
            </a:r>
            <a:r>
              <a:rPr lang="en-US" sz="3200" dirty="0" err="1"/>
              <a:t>maz</a:t>
            </a:r>
            <a:r>
              <a:rPr lang="en-US" sz="3200" dirty="0"/>
              <a:t>-} / YA </a:t>
            </a:r>
            <a:r>
              <a:rPr lang="en-US" sz="3200" dirty="0" err="1"/>
              <a:t>mazant</a:t>
            </a:r>
            <a:r>
              <a:rPr lang="en-US" sz="3200" dirty="0"/>
              <a:t>- {</a:t>
            </a:r>
            <a:r>
              <a:rPr lang="en-US" sz="3200" dirty="0" err="1"/>
              <a:t>mazant</a:t>
            </a:r>
            <a:r>
              <a:rPr lang="en-US" sz="3200" dirty="0"/>
              <a:t>-}</a:t>
            </a:r>
          </a:p>
          <a:p>
            <a:r>
              <a:rPr lang="en-US" sz="3200" dirty="0"/>
              <a:t>14. cloud OA  </a:t>
            </a:r>
            <a:r>
              <a:rPr lang="en-US" sz="3200" dirty="0" err="1"/>
              <a:t>dwaːn-man</a:t>
            </a:r>
            <a:r>
              <a:rPr lang="en-US" sz="3200" dirty="0"/>
              <a:t>-  {</a:t>
            </a:r>
            <a:r>
              <a:rPr lang="en-US" sz="3200" dirty="0" err="1"/>
              <a:t>duuąnman</a:t>
            </a:r>
            <a:r>
              <a:rPr lang="en-US" sz="3200" dirty="0"/>
              <a:t>-} 'cloud‘ / YA may</a:t>
            </a:r>
            <a:r>
              <a:rPr lang="el-GR" sz="3200" dirty="0"/>
              <a:t>γ</a:t>
            </a:r>
            <a:r>
              <a:rPr lang="en-US" sz="3200" dirty="0"/>
              <a:t>a- {</a:t>
            </a:r>
            <a:r>
              <a:rPr lang="en-US" sz="3200" dirty="0" err="1"/>
              <a:t>maē</a:t>
            </a:r>
            <a:r>
              <a:rPr lang="el-GR" sz="3200" dirty="0"/>
              <a:t>γ</a:t>
            </a:r>
            <a:r>
              <a:rPr lang="en-US" sz="3200" dirty="0"/>
              <a:t>a-}</a:t>
            </a:r>
          </a:p>
          <a:p>
            <a:r>
              <a:rPr lang="en-US" sz="3200" dirty="0"/>
              <a:t>22. earth (</a:t>
            </a:r>
            <a:r>
              <a:rPr lang="ru-RU" sz="3200" dirty="0"/>
              <a:t>земля</a:t>
            </a:r>
            <a:r>
              <a:rPr lang="en-US" sz="3200" dirty="0"/>
              <a:t>)</a:t>
            </a:r>
            <a:r>
              <a:rPr lang="ru-RU" sz="3200" dirty="0"/>
              <a:t> </a:t>
            </a:r>
            <a:r>
              <a:rPr lang="en-US" sz="3200" dirty="0"/>
              <a:t>OA </a:t>
            </a:r>
            <a:r>
              <a:rPr lang="en-US" sz="3200" dirty="0" err="1"/>
              <a:t>buːmi</a:t>
            </a:r>
            <a:r>
              <a:rPr lang="en-US" sz="3200" dirty="0"/>
              <a:t>- {</a:t>
            </a:r>
            <a:r>
              <a:rPr lang="en-US" sz="3200" dirty="0" err="1"/>
              <a:t>būmi</a:t>
            </a:r>
            <a:r>
              <a:rPr lang="en-US" sz="3200" dirty="0"/>
              <a:t>-} 'earth‘ /  </a:t>
            </a:r>
            <a:r>
              <a:rPr lang="en-US" sz="3200" dirty="0" err="1"/>
              <a:t>zam</a:t>
            </a:r>
            <a:r>
              <a:rPr lang="en-US" sz="3200" dirty="0"/>
              <a:t>- {</a:t>
            </a:r>
            <a:r>
              <a:rPr lang="en-US" sz="3200" dirty="0" err="1"/>
              <a:t>zam</a:t>
            </a:r>
            <a:r>
              <a:rPr lang="en-US" sz="3200" dirty="0"/>
              <a:t>-}</a:t>
            </a:r>
          </a:p>
          <a:p>
            <a:r>
              <a:rPr lang="en-US" sz="3200" dirty="0"/>
              <a:t>39 hear (</a:t>
            </a:r>
            <a:r>
              <a:rPr lang="ru-RU" sz="3200" dirty="0"/>
              <a:t>слышать</a:t>
            </a:r>
            <a:r>
              <a:rPr lang="en-US" sz="3200" dirty="0"/>
              <a:t>) OA </a:t>
            </a:r>
            <a:r>
              <a:rPr lang="en-US" sz="3200" dirty="0" err="1"/>
              <a:t>guš</a:t>
            </a:r>
            <a:r>
              <a:rPr lang="en-US" sz="3200" dirty="0"/>
              <a:t>- {</a:t>
            </a:r>
            <a:r>
              <a:rPr lang="en-US" sz="3200" dirty="0" err="1"/>
              <a:t>guš</a:t>
            </a:r>
            <a:r>
              <a:rPr lang="en-US" sz="3200" dirty="0"/>
              <a:t>-} / YA </a:t>
            </a:r>
            <a:r>
              <a:rPr lang="en-US" sz="3200" dirty="0" err="1"/>
              <a:t>sraw</a:t>
            </a:r>
            <a:r>
              <a:rPr lang="en-US" sz="3200" dirty="0"/>
              <a:t>- {</a:t>
            </a:r>
            <a:r>
              <a:rPr lang="en-US" sz="3200" dirty="0" err="1"/>
              <a:t>srav</a:t>
            </a:r>
            <a:r>
              <a:rPr lang="en-US" sz="3200" dirty="0"/>
              <a:t>-</a:t>
            </a:r>
            <a:r>
              <a:rPr lang="en-US" sz="3200" dirty="0" smtClean="0"/>
              <a:t>}</a:t>
            </a:r>
          </a:p>
          <a:p>
            <a:r>
              <a:rPr lang="ru-RU" sz="3200" dirty="0"/>
              <a:t>40. </a:t>
            </a:r>
            <a:r>
              <a:rPr lang="da-DK" sz="3200" dirty="0"/>
              <a:t>OA  zr̩d-  {zərəd-} </a:t>
            </a:r>
            <a:r>
              <a:rPr lang="en-US" sz="3200" dirty="0"/>
              <a:t>/ YA</a:t>
            </a:r>
            <a:r>
              <a:rPr lang="da-DK" sz="3200" dirty="0"/>
              <a:t> zr̩</a:t>
            </a:r>
            <a:r>
              <a:rPr lang="el-GR" sz="3200" dirty="0"/>
              <a:t>δ-</a:t>
            </a:r>
            <a:r>
              <a:rPr lang="da-DK" sz="3200" dirty="0"/>
              <a:t>aya- {zərə</a:t>
            </a:r>
            <a:r>
              <a:rPr lang="el-GR" sz="3200" dirty="0"/>
              <a:t>δ</a:t>
            </a:r>
            <a:r>
              <a:rPr lang="da-DK" sz="3200" dirty="0"/>
              <a:t>aya-</a:t>
            </a:r>
            <a:r>
              <a:rPr lang="da-DK" sz="3200" dirty="0" smtClean="0"/>
              <a:t>}</a:t>
            </a:r>
            <a:endParaRPr lang="en-US" sz="3200" dirty="0"/>
          </a:p>
          <a:p>
            <a:r>
              <a:rPr lang="en-US" sz="3200" dirty="0"/>
              <a:t>56. mouth </a:t>
            </a:r>
            <a:r>
              <a:rPr lang="ru-RU" sz="3200" dirty="0"/>
              <a:t>(рот)</a:t>
            </a:r>
            <a:r>
              <a:rPr lang="en-US" sz="3200" dirty="0"/>
              <a:t> OA </a:t>
            </a:r>
            <a:r>
              <a:rPr lang="en-US" sz="3200" dirty="0" err="1"/>
              <a:t>aːh</a:t>
            </a:r>
            <a:r>
              <a:rPr lang="en-US" sz="3200" dirty="0"/>
              <a:t>-  {</a:t>
            </a:r>
            <a:r>
              <a:rPr lang="en-US" sz="3200" dirty="0" err="1"/>
              <a:t>ə̄əāh</a:t>
            </a:r>
            <a:r>
              <a:rPr lang="en-US" sz="3200" dirty="0"/>
              <a:t>-} / YA </a:t>
            </a:r>
            <a:r>
              <a:rPr lang="en-US" sz="3200" dirty="0" err="1"/>
              <a:t>aːh-an</a:t>
            </a:r>
            <a:r>
              <a:rPr lang="en-US" sz="3200" dirty="0"/>
              <a:t>-  {</a:t>
            </a:r>
            <a:r>
              <a:rPr lang="en-US" sz="3200" dirty="0" err="1"/>
              <a:t>åhan</a:t>
            </a:r>
            <a:r>
              <a:rPr lang="en-US" sz="3200" dirty="0"/>
              <a:t>-}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7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совпадений Веды - Авеста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70 слов из 110 при отсутствии 4-х слов в </a:t>
            </a:r>
            <a:r>
              <a:rPr lang="ru-RU" sz="4000" dirty="0" err="1" smtClean="0"/>
              <a:t>Атхарваведе</a:t>
            </a:r>
            <a:r>
              <a:rPr lang="ru-RU" sz="4000" dirty="0" smtClean="0"/>
              <a:t> и 6 слов в авестийском (при этом еще 6 авестийских вхождений сомнительны и еще несколько встречаются только в лексикографических источниках)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3384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Близкие 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866778"/>
          </a:xfrm>
        </p:spPr>
        <p:txBody>
          <a:bodyPr>
            <a:noAutofit/>
          </a:bodyPr>
          <a:lstStyle/>
          <a:p>
            <a:r>
              <a:rPr lang="en-US" sz="3200" dirty="0" smtClean="0"/>
              <a:t>89. tooth</a:t>
            </a:r>
          </a:p>
          <a:p>
            <a:r>
              <a:rPr lang="en-US" sz="3200" dirty="0" err="1" smtClean="0"/>
              <a:t>dant</a:t>
            </a:r>
            <a:r>
              <a:rPr lang="en-US" sz="3200" dirty="0" smtClean="0"/>
              <a:t>- </a:t>
            </a:r>
            <a:r>
              <a:rPr lang="en-US" sz="3200" dirty="0"/>
              <a:t>{</a:t>
            </a:r>
            <a:r>
              <a:rPr lang="en-US" sz="3200" dirty="0" err="1"/>
              <a:t>dant</a:t>
            </a:r>
            <a:r>
              <a:rPr lang="en-US" sz="3200" dirty="0"/>
              <a:t>-} / </a:t>
            </a:r>
            <a:r>
              <a:rPr lang="en-US" sz="3200" dirty="0" err="1"/>
              <a:t>dat</a:t>
            </a:r>
            <a:r>
              <a:rPr lang="en-US" sz="3200" dirty="0"/>
              <a:t>- {</a:t>
            </a:r>
            <a:r>
              <a:rPr lang="en-US" sz="3200" dirty="0" err="1"/>
              <a:t>dat</a:t>
            </a:r>
            <a:r>
              <a:rPr lang="en-US" sz="3200" dirty="0"/>
              <a:t>-} </a:t>
            </a:r>
            <a:endParaRPr lang="en-US" sz="3200" dirty="0" smtClean="0"/>
          </a:p>
          <a:p>
            <a:r>
              <a:rPr lang="en-US" sz="3200" dirty="0"/>
              <a:t>D</a:t>
            </a:r>
            <a:r>
              <a:rPr lang="en-US" sz="3200" dirty="0" smtClean="0"/>
              <a:t>istinct  </a:t>
            </a:r>
            <a:r>
              <a:rPr lang="en-US" sz="3200" dirty="0"/>
              <a:t>from  </a:t>
            </a:r>
            <a:r>
              <a:rPr lang="en-US" sz="3200" dirty="0" err="1"/>
              <a:t>ǯambʰ</a:t>
            </a:r>
            <a:r>
              <a:rPr lang="en-US" sz="3200" dirty="0"/>
              <a:t>-a-  {</a:t>
            </a:r>
            <a:r>
              <a:rPr lang="en-US" sz="3200" dirty="0" err="1"/>
              <a:t>jámbha</a:t>
            </a:r>
            <a:r>
              <a:rPr lang="en-US" sz="3200" dirty="0"/>
              <a:t>}  'tooth  /  tusk  /  set  of  teeth,  jaws'  [BR-3 1861: 41;  </a:t>
            </a:r>
            <a:r>
              <a:rPr lang="en-US" sz="3200" dirty="0" err="1"/>
              <a:t>Grassmann</a:t>
            </a:r>
            <a:r>
              <a:rPr lang="en-US" sz="3200" dirty="0"/>
              <a:t>  1873: 478;  MW 1899: 412]. </a:t>
            </a:r>
          </a:p>
          <a:p>
            <a:r>
              <a:rPr lang="en-US" sz="3200" dirty="0"/>
              <a:t>Although the latter word is more frequent, it apparently has additional semantic connotations. First, it is used throughout </a:t>
            </a:r>
            <a:r>
              <a:rPr lang="en-US" sz="3200" dirty="0" smtClean="0"/>
              <a:t>the </a:t>
            </a:r>
            <a:r>
              <a:rPr lang="en-US" sz="3200" dirty="0"/>
              <a:t>text of the </a:t>
            </a:r>
            <a:r>
              <a:rPr lang="en-US" sz="3200" dirty="0" err="1"/>
              <a:t>Rigveda</a:t>
            </a:r>
            <a:r>
              <a:rPr lang="en-US" sz="3200" dirty="0"/>
              <a:t> and the </a:t>
            </a:r>
            <a:r>
              <a:rPr lang="en-US" sz="3200" dirty="0" err="1"/>
              <a:t>Atharvaveda</a:t>
            </a:r>
            <a:r>
              <a:rPr lang="en-US" sz="3200" dirty="0"/>
              <a:t> mostly for the designation of Agni's teeth (figurative 'fire's teeth, fire's tusk</a:t>
            </a:r>
            <a:r>
              <a:rPr lang="en-US" sz="3200" dirty="0" smtClean="0"/>
              <a:t>')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1842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2331</Words>
  <Application>Microsoft Office PowerPoint</Application>
  <PresentationFormat>Широкоэкранный</PresentationFormat>
  <Paragraphs>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Особенности составления 110-словных списков Сводеша для ведийского и авестийского языков.</vt:lpstr>
      <vt:lpstr>Сохранность в Ведах</vt:lpstr>
      <vt:lpstr>Сохранность в Авесте</vt:lpstr>
      <vt:lpstr>Презентация PowerPoint</vt:lpstr>
      <vt:lpstr>Замены в Атхарваведе и количество совпадений между ведийским и авестийским</vt:lpstr>
      <vt:lpstr>Морфологические замены Ригведа - Атхарваведа</vt:lpstr>
      <vt:lpstr>Замены - Авеста</vt:lpstr>
      <vt:lpstr>Количество совпадений Веды - Авеста</vt:lpstr>
      <vt:lpstr>Близкие синонимы</vt:lpstr>
      <vt:lpstr>Презентация PowerPoint</vt:lpstr>
      <vt:lpstr>Презентация PowerPoint</vt:lpstr>
      <vt:lpstr>64. person</vt:lpstr>
      <vt:lpstr>51. Man</vt:lpstr>
      <vt:lpstr>99. Woman</vt:lpstr>
      <vt:lpstr>4. Belly VS udˈar-a- {udára-} / kukʂ-ˈi- {kukṣí-}</vt:lpstr>
      <vt:lpstr>Супплетивные глаголы в ведийском</vt:lpstr>
      <vt:lpstr>Презентация PowerPoint</vt:lpstr>
      <vt:lpstr>«Ахурическая» и «дэвовская» лексика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</dc:creator>
  <cp:lastModifiedBy>Артем</cp:lastModifiedBy>
  <cp:revision>38</cp:revision>
  <dcterms:created xsi:type="dcterms:W3CDTF">2017-03-21T09:01:54Z</dcterms:created>
  <dcterms:modified xsi:type="dcterms:W3CDTF">2017-03-23T06:50:20Z</dcterms:modified>
</cp:coreProperties>
</file>