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64" r:id="rId8"/>
    <p:sldId id="257" r:id="rId9"/>
    <p:sldId id="258" r:id="rId10"/>
    <p:sldId id="263" r:id="rId11"/>
    <p:sldId id="259" r:id="rId12"/>
    <p:sldId id="260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0071B-6D0D-AFAB-AE47-8CFC9EE7F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3405F4-A606-467F-BBFF-07D02E438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C616B-489B-C819-2C40-93A81654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63639-0804-76C3-0601-FECCA702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5421F-F7F3-B57E-B3D5-5CEC652B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16361-D604-C6B3-B30A-DD3E668C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0D99B-695F-6651-02A4-53375FC63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09AE3-D3D6-B5D2-BDC9-58283BD7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6BB92-79DA-BD59-0E06-704703BB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875BC-84C4-FFB5-E716-42848A0D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0574FF-DECF-4C1D-6E7B-7E08934B6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036FAC-6F86-18C7-BCFD-8A5FEDCBF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2B202-5598-6309-93AC-11DFE3C0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3ECA6-3F62-C74C-6960-9D84F646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73F2F-670B-64A4-1A04-7E2853D2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8700F-0EDF-5805-936A-E1457A30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37E91-0E85-9E78-993C-D722E65D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AD869-C10F-EBC4-40B0-1BF4F15B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8196F-6FDD-8D38-115A-F96F9115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DF744-3BB2-D660-8224-696F1A9A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4E563-79EB-DBB0-932F-380B19DA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7F8EC4-55D1-752D-DF55-30BCE599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AC002-98B9-D575-5868-167DE174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2FD440-2A8A-9D80-ED2C-5648A2C7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2C036-8019-38D4-3064-9628446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83276-5706-2EA2-7104-54CBC93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199D1-8116-EAFF-63AF-D5EB56256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33F83D-ABFF-73AC-A345-32DC4DC4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7646C-606B-A330-357E-A57D87E2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993E6-8FA0-37E6-2F70-B5E2088A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D42CE-1949-D5E1-DD41-0A791961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32F9C-2E70-37B4-3272-64DDDBDC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BD007-47C8-C0D1-6A7C-D10F937C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B2A72-E20B-E95E-3118-C120AF786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8E505-85C9-D510-A750-E56BFBCA4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06F5A0-D611-CA8D-6C25-D6AA5B192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656316-B310-75FD-F0D4-9A6E415C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103DA8-BFD4-6922-F1CE-3FABC1BC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226DD4-F39B-0AA1-3139-DBFB339B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CE9F3-ADC2-A0DD-0A6E-79C1EBA7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84B27A-C6C4-7D1D-1C6B-0B38168D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375CF4-AB88-558E-EE1B-1A820EF5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7B0D93-3630-98A4-A667-80264C3E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21975D-AB20-42A8-D515-6A0278B2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942521-6319-44C9-C651-9F71A816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2E6A93-95DA-4FFD-EBC1-4417EB92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0F62B-9F97-07A7-F621-856B222D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49D14-BB33-48AC-3C7B-80F9DEA3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2261FF-5A9A-B684-017E-C014D791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626B96-A94F-0E60-26AD-1DB51635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3EC76-E831-36B2-7A13-E8A2C230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8401F-DCEF-F009-756C-175C999F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DA859-72AD-91E8-D7FB-98998491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A64932-1E48-F6A9-47EE-77B2A3AD9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3190EC-9001-33C2-8334-D28FDCF83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1E6C06-3EC0-E02A-D168-BC91A0E2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17D34-406B-33F8-8358-39107FB8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4387E-14A7-EF77-8927-99F081AE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F0F5A-096E-F637-ED27-A7B522B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7ABFF-992D-81DF-76C0-90A2C44B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EF8F4-87A3-C3BA-72AF-24B62EA3E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1A12-CCE7-40D9-8A4B-502EB7AFF5C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D519D-61AD-F762-A649-C81189451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1ABCE-BCE8-9A37-6845-0C7A5756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11D9-B4C6-4099-A283-5538F2B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ouralic.wordpress.com/2018/03/23/proto-uralic-e-in-mari/#comment-127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ouralic.wordpress.com/2018/03/23/proto-uralic-e-in-mari/#eamari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ouralic.wordpress.com/2018/03/23/proto-uralic-e-in-mari/#eamari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ouralic.wordpress.com/2018/03/23/proto-uralic-e-in-mari/#eamari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6E537-06C2-46E4-3CE1-4537819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379" y="1157544"/>
            <a:ext cx="10305550" cy="7058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tarling Serif" panose="02040502050505030304" pitchFamily="18" charset="0"/>
                <a:ea typeface="Starling Serif" panose="02040502050505030304" pitchFamily="18" charset="0"/>
              </a:rPr>
              <a:t>On the fate of Proto-Uralic medial consonants in Mari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501FD-81B4-0900-6973-EAAC03345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" y="4767134"/>
            <a:ext cx="5154930" cy="1922146"/>
          </a:xfrm>
        </p:spPr>
        <p:txBody>
          <a:bodyPr>
            <a:normAutofit/>
          </a:bodyPr>
          <a:lstStyle/>
          <a:p>
            <a:pPr algn="l"/>
            <a:r>
              <a:rPr lang="en-US" sz="20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alexander </a:t>
            </a:r>
            <a:r>
              <a:rPr lang="en-US" sz="2000" cap="small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savelyev</a:t>
            </a:r>
            <a:endParaRPr lang="en-US" sz="2000" cap="small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algn="l"/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Institute of Linguistics, RAS (Moscow);</a:t>
            </a:r>
          </a:p>
          <a:p>
            <a:pPr algn="l"/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Institute for Oriental and Classical Studies, HSE University (Moscow)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4999E-8893-844F-3928-5431BAC26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" t="1851" r="2450" b="2319"/>
          <a:stretch/>
        </p:blipFill>
        <p:spPr>
          <a:xfrm>
            <a:off x="3826290" y="1967256"/>
            <a:ext cx="4539417" cy="24094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6BF213D-8008-8486-A125-7369F124C018}"/>
              </a:ext>
            </a:extLst>
          </p:cNvPr>
          <p:cNvSpPr txBox="1">
            <a:spLocks/>
          </p:cNvSpPr>
          <p:nvPr/>
        </p:nvSpPr>
        <p:spPr>
          <a:xfrm>
            <a:off x="6095999" y="4767134"/>
            <a:ext cx="5154930" cy="192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The 18th Sergei Starostin Memorial Conference on Comparative-Historical Linguistics</a:t>
            </a:r>
            <a:endParaRPr lang="ru-RU" sz="20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algn="r"/>
            <a:endParaRPr lang="ru-RU" sz="20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algn="r"/>
            <a:r>
              <a:rPr lang="ru-RU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23.03.2023</a:t>
            </a:r>
            <a:endParaRPr lang="en-US" sz="20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213"/>
            <a:ext cx="10515600" cy="94557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2. The development of PU clusters with *w</a:t>
            </a:r>
          </a:p>
        </p:txBody>
      </p:sp>
    </p:spTree>
    <p:extLst>
      <p:ext uri="{BB962C8B-B14F-4D97-AF65-F5344CB8AC3E}">
        <p14:creationId xmlns:p14="http://schemas.microsoft.com/office/powerpoint/2010/main" val="259684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0"/>
            <a:ext cx="11381509" cy="1142999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2.1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CwV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CVw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wCV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wCV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/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jCV</a:t>
            </a:r>
            <a:endParaRPr lang="en-US" sz="3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883919"/>
            <a:ext cx="11852564" cy="3665603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ćarwi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‘horn’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śʊwr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šûwr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U dial.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#kaswa-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grow’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kʊws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-k-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kûwsk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kušk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kušk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‑;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kajwa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dig’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kʊwjʌ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baseline="30000" dirty="0">
                <a:latin typeface="Starling Serif" panose="02040502050505030304" pitchFamily="18" charset="0"/>
                <a:ea typeface="Starling Serif" panose="02040502050505030304" pitchFamily="18" charset="0"/>
              </a:rPr>
              <a:t>+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kôwjə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but </a:t>
            </a:r>
            <a:r>
              <a:rPr lang="en-US" sz="2400" i="1" baseline="30000" dirty="0">
                <a:latin typeface="Starling Serif" panose="02040502050505030304" pitchFamily="18" charset="0"/>
                <a:ea typeface="Starling Serif" panose="02040502050505030304" pitchFamily="18" charset="0"/>
              </a:rPr>
              <a:t>+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kôwjə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̑-l-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freq-ptcp.pass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kôwĺmə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‘spade’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koĺmo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koĺmə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ojwa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‘head’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4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ʊwjʌ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ûj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‘head’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U dial.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#tamwi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‘oak’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5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tʊwmə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tûwmə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tumo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tum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nataw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‘sibling-in-law’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6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natwa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nʊwdʌ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nûwδə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‘spouse’s younger sister’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nuδo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nuδə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163670"/>
            <a:ext cx="12192000" cy="1694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486: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śorwa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127; 2015, 53: PU *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śarwi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šur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130: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ćarwi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šur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129–130: FW, ?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kaswa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?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ru-RU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2015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: U dial.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#kaswa-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170: FP, ? 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kojwa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54: PU *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kajwa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kajwa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koə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336–337: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ojwa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157: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ojwa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wuj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138: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ojwa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wuj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5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798: FW, ? FP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toma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132: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tammi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tumə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53: PU *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tammi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2015: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PFV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tammi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cf.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OPrm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tu-pu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Udm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ti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̮-pi̮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‘oak’ &amp;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PSl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dǫb</a:t>
            </a:r>
            <a:r>
              <a:rPr lang="ru-RU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ъ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‘oak’. ||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6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299–300: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natɜ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129: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nataw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nuδə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55: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nataw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5108729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2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42999"/>
            <a:ext cx="11852564" cy="1836421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wäŋiw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‘son-in-law’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wäŋwi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wewŋə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wejŋə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ệ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eŋ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ĕ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orawa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‘squirrel’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orwa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ʊwr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ûwr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37007"/>
            <a:ext cx="12192000" cy="1220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565: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wäŋe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155; 2014b, 84: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wäŋiw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wiŋə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343: FP, ?? 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ora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157: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ora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138;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ora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61: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ora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(-p/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(!)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517: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tärjä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138–139: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ter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| 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tir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is borrowed from an unidentified source,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tärjä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is unconvincing.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ru-RU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387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: FU, ? 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poča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157: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počaw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pučə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138: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poča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pučə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C345D3-83D0-C156-0D3C-B5FF5DC5189D}"/>
              </a:ext>
            </a:extLst>
          </p:cNvPr>
          <p:cNvCxnSpPr/>
          <p:nvPr/>
        </p:nvCxnSpPr>
        <p:spPr>
          <a:xfrm>
            <a:off x="339436" y="5546718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D808CE2-A7A2-AAC4-0FF3-2FAF0D8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0"/>
            <a:ext cx="11381509" cy="1142999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2.1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CwV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CVw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wCV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wCV</a:t>
            </a:r>
            <a:r>
              <a:rPr lang="en-US" sz="3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/ </a:t>
            </a:r>
            <a:r>
              <a:rPr lang="en-US" sz="3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jCV</a:t>
            </a:r>
            <a:endParaRPr lang="en-US" sz="3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2857500"/>
            <a:ext cx="11381509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? Rule 2.2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CjV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CVj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jCV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91785D-25DE-EAD7-D542-4F295E3983D7}"/>
              </a:ext>
            </a:extLst>
          </p:cNvPr>
          <p:cNvSpPr txBox="1">
            <a:spLocks/>
          </p:cNvSpPr>
          <p:nvPr/>
        </p:nvSpPr>
        <p:spPr>
          <a:xfrm>
            <a:off x="339436" y="3754098"/>
            <a:ext cx="11852564" cy="133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U dial. #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tärjä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‘lathwork in a sled’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tejrə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̣̂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‘sled’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ter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U dial.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#poča-j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‘(rein)deer’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4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pʊčjʌ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pʊjčʌ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pûjčə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‘elk; deer’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püčö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pučə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̑.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"/>
            <a:ext cx="11298382" cy="12780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2.3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</a:t>
            </a:r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äwC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(and, in theory, PU 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äxC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, 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äδC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, 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äδ’C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?) &gt; ? pre-PM, PM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eC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558635"/>
            <a:ext cx="11852564" cy="36605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jäwrä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‘lake’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jer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jer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jär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läwli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‘heavy’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lelə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nel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ĕ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nelə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lelə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[No counterexamples!]</a:t>
            </a: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173310"/>
            <a:ext cx="12192000" cy="68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633: FW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järwä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137; 2015, 63: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jäwrä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115: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jäwrä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FW, ?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läwlɜ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Starostin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et al. 2017: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läwli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C345D3-83D0-C156-0D3C-B5FF5DC5189D}"/>
              </a:ext>
            </a:extLst>
          </p:cNvPr>
          <p:cNvCxnSpPr/>
          <p:nvPr/>
        </p:nvCxnSpPr>
        <p:spPr>
          <a:xfrm>
            <a:off x="339436" y="6173310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2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213"/>
            <a:ext cx="10515600" cy="94557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3. Simplification of PU clusters with *l</a:t>
            </a:r>
          </a:p>
        </p:txBody>
      </p:sp>
    </p:spTree>
    <p:extLst>
      <p:ext uri="{BB962C8B-B14F-4D97-AF65-F5344CB8AC3E}">
        <p14:creationId xmlns:p14="http://schemas.microsoft.com/office/powerpoint/2010/main" val="190271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3.1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lw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fr-FR" sz="32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66691"/>
            <a:ext cx="11852564" cy="3981039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pilwi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‘cloud’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ə̑l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|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H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pə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endParaRPr lang="en-US" sz="24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pɪwlə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would yield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pîjl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  <a:endParaRPr lang="en-US" sz="18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tälwä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‘winter’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telə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tel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tel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tewlɜ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would yield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̣̂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jlə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til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talwa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bring’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ɔlʌ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 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&gt; pre-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PM,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tôl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come’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tol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tol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tʊwl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would yield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tûwl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912427"/>
            <a:ext cx="12192000" cy="94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381: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pilwe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pilŋe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146: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pĭl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pilwi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pĭl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516: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tälwä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64: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tälwä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tälwä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telə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||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29–30: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tolwa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?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127: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*talwa-</a:t>
            </a:r>
            <a:r>
              <a:rPr lang="en-US" sz="1600" i="1" baseline="-25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*tola-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56: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talwa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5841375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95375ED-D2A5-61B6-77C4-F2A052431E2C}"/>
              </a:ext>
            </a:extLst>
          </p:cNvPr>
          <p:cNvSpPr txBox="1"/>
          <p:nvPr/>
        </p:nvSpPr>
        <p:spPr>
          <a:xfrm>
            <a:off x="9181640" y="1166690"/>
            <a:ext cx="1983235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A very early </a:t>
            </a:r>
          </a:p>
          <a:p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71560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3.2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lj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fr-FR" sz="32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66691"/>
            <a:ext cx="11852564" cy="4469728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neljä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‘four’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nɪl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ə̑l</a:t>
            </a:r>
            <a:r>
              <a:rPr lang="ru-RU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|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n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nɪjlɜ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would yield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nîjl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H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nil.</a:t>
            </a:r>
            <a:endParaRPr lang="en-US" sz="18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peljä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‘ear’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pɪl-əkš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‘ear’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ə̑lə̑š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H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pə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əš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pɪjlɜ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would yield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pîjl-əkš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piləš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  <a:endParaRPr lang="en-US" sz="18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217920"/>
            <a:ext cx="12192000" cy="64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315–316: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ńeljä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154; 2014b, 83: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ĭl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369: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ĭl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370: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154: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ĭlə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kš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2022: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peljä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ĭlə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048365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D7F9C9-54D0-0803-A532-B28B559E3349}"/>
              </a:ext>
            </a:extLst>
          </p:cNvPr>
          <p:cNvSpPr txBox="1"/>
          <p:nvPr/>
        </p:nvSpPr>
        <p:spPr>
          <a:xfrm>
            <a:off x="9181640" y="1166690"/>
            <a:ext cx="1983235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A very early </a:t>
            </a:r>
          </a:p>
          <a:p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7512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74117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3.3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fr-FR" sz="32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601321"/>
            <a:ext cx="11852564" cy="4273572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ćelkä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‘back’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śɪlK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(ɜ)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šɪl-əž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‘waist’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ə̑lə̑ž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šələž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jalka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~ 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je̮lka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 ‘foot’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jɔlK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(ʌ)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jɔl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jol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jal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mälki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‘breast’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kulki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run’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4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baseline="30000" dirty="0">
                <a:latin typeface="Starling Serif" panose="02040502050505030304" pitchFamily="18" charset="0"/>
                <a:ea typeface="Starling Serif" panose="02040502050505030304" pitchFamily="18" charset="0"/>
              </a:rPr>
              <a:t>+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-δ-al-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caus/</a:t>
            </a:r>
            <a:r>
              <a:rPr lang="en-US" sz="2400" cap="small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intens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-inch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kʊδal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kuδal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ə̑δal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Cf.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ʊlδə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pray’ : [</a:t>
            </a:r>
            <a:r>
              <a:rPr lang="en-US" sz="18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freq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ʊδ-ə̑l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with the same development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lδVl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δVl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palka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‘village’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5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pɔlK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(ʌ)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Merya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bɔl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(in place names);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*tulka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‘feather’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6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tʊlK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(ʌ)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tʊl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ə̑l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in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pə̑s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=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tə̑l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‘feather’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we̮lka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descend’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7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wɔlKʌ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ɔlə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wo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wa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̑-.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4874893"/>
            <a:ext cx="12192000" cy="1983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772: FW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śelkä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154: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śelkä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ĭlə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ž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r>
              <a:rPr lang="ru-RU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88–89:</a:t>
            </a:r>
            <a:r>
              <a:rPr lang="ru-RU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jalka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127: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*jalka</a:t>
            </a:r>
            <a:r>
              <a:rPr lang="en-US" sz="1600" i="1" baseline="-25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jål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64: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jalka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/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ji̮lka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r>
              <a:rPr lang="ru-RU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267: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mälke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mälγe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mälki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mel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679: FP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kuttɜ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 (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kottɜ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-)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198: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kulke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148: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kŭdala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Ur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etym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2018, a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  <a:hlinkClick r:id="rId2"/>
              </a:rPr>
              <a:t>comment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in J.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Pystynen’s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blog: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&lt; ?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kunti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kulki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5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351: Ug., ? FU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palγ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128: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*palka</a:t>
            </a:r>
            <a:r>
              <a:rPr lang="en-US" sz="1600" i="1" baseline="-25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Napol’skich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2016, 182: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Merya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ru-RU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бол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= Hu. 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falu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 </a:t>
            </a:r>
            <a:r>
              <a:rPr lang="ru-RU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6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535–536: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*tulka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?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(“die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Zusammengestellung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stößt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jedoch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auf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Schwierigkeiten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”).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146: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ĭ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stəl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(no Ur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etym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*tulka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7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535–536: FU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walka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133: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*wi̮lka</a:t>
            </a:r>
            <a:r>
              <a:rPr lang="en-US" sz="1600" i="1" baseline="-25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wåle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60: PU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wi̮lka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4775772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61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3.3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fr-FR" sz="32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945572"/>
            <a:ext cx="11852564" cy="4680673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New suffixation: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we̮lki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‘light’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wɔlK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ɔl-ɣə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wolɣ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-aka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walɣə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Cf. forms such as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ʊžar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=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ʊžar-ɣə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‘green’.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salka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stand’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SɔlKʌ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šɔl-ɣə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refl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šoɣə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šalɣə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Cf. forms such as M dial.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ijarə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=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ijar-ɣə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settle down’.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-l-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is a late development. Relative chronology: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(1)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*e̮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early pre-PM *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ɔ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before clusters with a velar or a labial (incl.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(2) early pre-PM *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ɔ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*ô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before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*-l#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lV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(3) late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lK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*-l-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196408"/>
            <a:ext cx="12192000" cy="661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554–555: FW, ? FU *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walk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136: PU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wi̮lki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wålγəδə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59: PU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wi̮lki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431: FU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salk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65: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salka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/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solka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/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salki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salka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šålgə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109734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0452009-B733-7113-DAFF-2B9D35567EBD}"/>
              </a:ext>
            </a:extLst>
          </p:cNvPr>
          <p:cNvCxnSpPr/>
          <p:nvPr/>
        </p:nvCxnSpPr>
        <p:spPr>
          <a:xfrm>
            <a:off x="339436" y="4313818"/>
            <a:ext cx="0" cy="12586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3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3.4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ʊlm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ʊm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945573"/>
            <a:ext cx="11852564" cy="4202157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[Cf.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Aikio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2013, 168: “The development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*m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is regular in Mari at least after back vowels”.]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/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olmi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‘three’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kʊlm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kolmi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‘tree bark’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kʊlm-ə̑žə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kʊmə̑ž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‘birch bark’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kumə̑ž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kə̑mə̑ž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jilma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‘air; weather’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jʊlmə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jʊmə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‘God; sky’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jumo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̆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jə̑mə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912427"/>
            <a:ext cx="12192000" cy="945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174: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kolme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kulme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156–157: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kolmi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kulmi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kŭm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370: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kolmi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kulmi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kŭm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2013, 168–169: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kolmis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kŭməž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81–82: FU *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ilma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638: FW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juma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jilma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5798345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9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213"/>
            <a:ext cx="10515600" cy="945573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0</a:t>
            </a:r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0998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213"/>
            <a:ext cx="10515600" cy="94557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4. The development of PU </a:t>
            </a:r>
            <a:r>
              <a:rPr lang="en-US" sz="3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*-n-, *-ŋ-</a:t>
            </a:r>
          </a:p>
        </p:txBody>
      </p:sp>
    </p:spTree>
    <p:extLst>
      <p:ext uri="{BB962C8B-B14F-4D97-AF65-F5344CB8AC3E}">
        <p14:creationId xmlns:p14="http://schemas.microsoft.com/office/powerpoint/2010/main" val="283743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74117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4.1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Vna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601321"/>
            <a:ext cx="11852564" cy="1983108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muna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‘egg’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mʊnə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muno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̆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mə̑nə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puna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‘fur; body hair’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pun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puna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plait’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pʊnə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punə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pə̑nə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*tuna-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learn’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tʊn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tun-ə̑ktə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tuń-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em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tə̑men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661051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4.2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Vnä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ə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3282018"/>
            <a:ext cx="11852564" cy="1983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künä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‘elbow’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kɪn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́-er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kə̑ńer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kəńer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minä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mɪńə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mə̑j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mə̑n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ĕ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mińə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mən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tinä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‘you (sg.)’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tɪńə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tə̑j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tə̑n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ĕ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́.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9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74117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The development of PU *</a:t>
            </a:r>
            <a:r>
              <a:rPr lang="en-US" sz="3200" b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Vni</a:t>
            </a:r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: current interpretation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601321"/>
            <a:ext cx="11852564" cy="549747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*-n-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*-0-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in </a:t>
            </a:r>
            <a:r>
              <a:rPr lang="en-US" sz="2400" u="sng" dirty="0">
                <a:latin typeface="Starling Serif" panose="02040502050505030304" pitchFamily="18" charset="0"/>
                <a:ea typeface="Starling Serif" panose="02040502050505030304" pitchFamily="18" charset="0"/>
              </a:rPr>
              <a:t>front-vocalic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PU *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-stems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endParaRPr lang="en-US" sz="18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138834"/>
            <a:ext cx="12192000" cy="719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91.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91: ?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ńijni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ni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ńi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ni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90–91: IE &gt;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tejniš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tüə̈z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025745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1012388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4.3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*-n-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*-j-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in </a:t>
            </a:r>
            <a:r>
              <a:rPr lang="fr-FR" sz="3200" u="sng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any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PU *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-stems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2024776"/>
            <a:ext cx="11852564" cy="324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meni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go’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mîjə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come (there)’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mijə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miə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peni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‘dog’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pîj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pi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weni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stretch (intr.)’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îj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‘straight’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ij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nijni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nińi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‘bast’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ńîj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ńij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ńi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tejniši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‘pregnant (of an animal)’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tʏjəž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tü̂jəž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tüžö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tüjüž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tüž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0930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399694"/>
            <a:ext cx="12192000" cy="458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UED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146: ? PU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ćuwini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(w) (&gt; ?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414740" y="6379523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310449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4.3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*-n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*-j-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in </a:t>
            </a:r>
            <a:r>
              <a:rPr lang="fr-FR" sz="3200" u="sng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any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PU *</a:t>
            </a:r>
            <a:r>
              <a:rPr lang="fr-F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fr-FR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-stems</a:t>
            </a:r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1051624"/>
            <a:ext cx="11852564" cy="460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kani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go’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kɔj-št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freq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kɔšt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walk’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Cf.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ćoji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sound’ &gt; 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śɔj-ktə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18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caus/intens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šɔktə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for the same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contracition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ɔjCC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ɔCC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pe̮ni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put’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pʏj-št+tə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freq+caus/intens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pîjštə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pə̑štə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pištə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For the first-syllable vowel development, cf.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pe̮ći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‘mitten’ &gt; 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pʏjśə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pîjž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A possible counterexample:	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se̮ni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‘sinew, vein’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šön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Solution: 				</a:t>
            </a:r>
            <a:r>
              <a:rPr lang="en-US" sz="24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4.4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Cf.: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kuwni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‘lye’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kʊwn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ćuwni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‘clay’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śʊwn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šûwn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!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se̮ni-w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‘sinew, vein’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sʏjnwə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*pre-PM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sʏwn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sü̂wn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‘id.’.</a:t>
            </a:r>
          </a:p>
        </p:txBody>
      </p:sp>
    </p:spTree>
    <p:extLst>
      <p:ext uri="{BB962C8B-B14F-4D97-AF65-F5344CB8AC3E}">
        <p14:creationId xmlns:p14="http://schemas.microsoft.com/office/powerpoint/2010/main" val="351136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25910"/>
            <a:ext cx="11852564" cy="682489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4.5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*(L)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VnC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[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where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L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represents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sonorant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or *0-] &gt;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*(L)VC-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093164"/>
            <a:ext cx="12192000" cy="76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Aikio, 2018, a 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  <a:hlinkClick r:id="rId2"/>
              </a:rPr>
              <a:t>comment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in J. Pystynen’s blog: PU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*lonti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*lådǝ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Aikio, UED, 74: PU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*ońća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*užaš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Aikio, UED, 17–18: PU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*anti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/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*onta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fi-FI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*ådar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015354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5" y="1485499"/>
            <a:ext cx="11852564" cy="395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jäntiŋi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‘bowstring’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jɪ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än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‘string (in a carding bow)’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jə̑δan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jəδäng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lonti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‘notch’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lɔδə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lo</a:t>
            </a:r>
            <a:r>
              <a:rPr lang="el-GR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laδə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lunta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‘(aquatic) bird’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lʊ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ʌ &gt;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lʊ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ə̑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lu</a:t>
            </a:r>
            <a:r>
              <a:rPr lang="el-GR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lə̑δə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wanča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‘root’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wɔžʌ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wɔž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wož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waž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ońća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‘share (of meat)’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?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ʊž-aš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‘share’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užaš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*anti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onta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‘sprout’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ɔδ-ar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oδar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NW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aδar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4.6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*(T)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VnC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[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where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T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represents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an obstruent] &gt;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TVnC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60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225910"/>
            <a:ext cx="11945797" cy="741175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4.5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*(L)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VnC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[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where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L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represents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sonorant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or *0-] &gt;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*(L)VC-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4.6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*(T)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VnC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[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where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T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represents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an obstruent] &gt;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*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TVnC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ABDA-828E-1CA5-BBC2-3F0C3D44440E}"/>
              </a:ext>
            </a:extLst>
          </p:cNvPr>
          <p:cNvSpPr txBox="1">
            <a:spLocks/>
          </p:cNvSpPr>
          <p:nvPr/>
        </p:nvSpPr>
        <p:spPr>
          <a:xfrm>
            <a:off x="491836" y="1658410"/>
            <a:ext cx="11852564" cy="395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-ta-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carry’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kɔndʌ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kɔndə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kondə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kandə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-;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kunta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‘hunting party’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kʊnd-em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‘area, region’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kundem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kə̑ndem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ćonta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‘dung’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śɔndʌ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šɔndə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‘toilet; urine’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šondo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šanδə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penčä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‘pine’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pʏnčɜ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pʏnčə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3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7084"/>
            <a:ext cx="11945797" cy="485286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Rules 4.5, 4.6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Possible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counterexamples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365630"/>
            <a:ext cx="12192000" cy="49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he comparison is first proposed by A.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in a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  <a:hlinkClick r:id="rId2"/>
              </a:rPr>
              <a:t>comment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to J.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Pystynen’s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blog.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roposed by A.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in the same comment.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226100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1506011"/>
            <a:ext cx="11852564" cy="369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ABDA-828E-1CA5-BBC2-3F0C3D44440E}"/>
              </a:ext>
            </a:extLst>
          </p:cNvPr>
          <p:cNvSpPr txBox="1">
            <a:spLocks/>
          </p:cNvSpPr>
          <p:nvPr/>
        </p:nvSpPr>
        <p:spPr>
          <a:xfrm>
            <a:off x="491836" y="1658410"/>
            <a:ext cx="11852564" cy="395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5565CD7-48E4-7393-C284-FE7A2316DD4F}"/>
              </a:ext>
            </a:extLst>
          </p:cNvPr>
          <p:cNvSpPr txBox="1">
            <a:spLocks/>
          </p:cNvSpPr>
          <p:nvPr/>
        </p:nvSpPr>
        <p:spPr>
          <a:xfrm>
            <a:off x="280267" y="455899"/>
            <a:ext cx="11911733" cy="5435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le̮nti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‘lowland’;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– cannot be the source of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lɔndə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‘lowland’, rather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le̮nti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lʏj</a:t>
            </a:r>
            <a:r>
              <a:rPr lang="ru-RU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lîj</a:t>
            </a:r>
            <a:r>
              <a:rPr lang="el-GR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‘lowland’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 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(although PM 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̂ 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seems to be irregular).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mäntä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let escape, to make a mistake’;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– is hardly the source of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mendə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dawdle; to languish’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The semantic match is uncertain, and HM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mendə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cannot be separated from HM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menduk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and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menduzə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‘dawdler’. Both are obviously borrowed from Rus. dial. </a:t>
            </a:r>
            <a:r>
              <a:rPr lang="ru-RU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ментюк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‘burbot’, (metaph.) </a:t>
            </a:r>
            <a:r>
              <a:rPr lang="ru-RU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ментюх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‘clumsy or lazy person’ (!) and Rus. dial. </a:t>
            </a:r>
            <a:r>
              <a:rPr lang="ru-RU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ментуз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‘burbot’, (metaph.) ‘fat, obese person’, correspondingly [</a:t>
            </a:r>
            <a:r>
              <a:rPr lang="ru-RU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СРНГ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18: 110]. Given this, HM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mendə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should rather be explained as a denominal verb: HM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men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‘burbot’ &lt; Rus. dial. </a:t>
            </a:r>
            <a:r>
              <a:rPr lang="ru-RU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мен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‘burbot’ [Ibid., 106], (!) </a:t>
            </a:r>
            <a:r>
              <a:rPr lang="ru-RU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мень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‘burbot’, ‘clumsy or lazy person’ [Ibid., 111].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ńanča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stretch’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*nü̂(j)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ńčək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‘dough’;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– the vowel correspondence is, too, problematic. Is the comparison correct at all? 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ońćća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‘front’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ɔńćə̑l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– a specific development before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ćc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?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wanča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step over’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wɔnčə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– does the PM form rather reflect the variant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wančča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? Cf. the previous case.</a:t>
            </a:r>
          </a:p>
        </p:txBody>
      </p:sp>
    </p:spTree>
    <p:extLst>
      <p:ext uri="{BB962C8B-B14F-4D97-AF65-F5344CB8AC3E}">
        <p14:creationId xmlns:p14="http://schemas.microsoft.com/office/powerpoint/2010/main" val="1713995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172657"/>
            <a:ext cx="11945797" cy="92178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4.7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TÄn</a:t>
            </a:r>
            <a:r>
              <a:rPr lang="en-US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́C-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[where 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Ä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represents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an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unrounded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front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vowel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&gt; PM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TÊjC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093165"/>
            <a:ext cx="12192000" cy="76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138: IE &gt; pre-PM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pänti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pida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2018, a 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  <a:hlinkClick r:id="rId2"/>
              </a:rPr>
              <a:t>comment</a:t>
            </a:r>
            <a:r>
              <a:rPr lang="fi-FI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in J. Pystynen’s blog.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129: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sińćV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64: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säŋćä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Saarikivi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&amp;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Metsäranta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2021, 101.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052033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1658409"/>
            <a:ext cx="11852564" cy="354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ABDA-828E-1CA5-BBC2-3F0C3D44440E}"/>
              </a:ext>
            </a:extLst>
          </p:cNvPr>
          <p:cNvSpPr txBox="1">
            <a:spLocks/>
          </p:cNvSpPr>
          <p:nvPr/>
        </p:nvSpPr>
        <p:spPr>
          <a:xfrm>
            <a:off x="491836" y="1658410"/>
            <a:ext cx="11852564" cy="395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5565CD7-48E4-7393-C284-FE7A2316DD4F}"/>
              </a:ext>
            </a:extLst>
          </p:cNvPr>
          <p:cNvSpPr txBox="1">
            <a:spLocks/>
          </p:cNvSpPr>
          <p:nvPr/>
        </p:nvSpPr>
        <p:spPr>
          <a:xfrm>
            <a:off x="280267" y="1094438"/>
            <a:ext cx="11911733" cy="437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käńćä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freeze’ &gt; pre-PM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keńžə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ke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̣̂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jžə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H 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kižə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A reflex of IE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*b</a:t>
            </a:r>
            <a:r>
              <a:rPr lang="en-US" sz="2200" i="1" baseline="30000" dirty="0">
                <a:latin typeface="Starling Serif" panose="02040502050505030304" pitchFamily="18" charset="0"/>
                <a:ea typeface="Starling Serif" panose="02040502050505030304" pitchFamily="18" charset="0"/>
              </a:rPr>
              <a:t>h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end</a:t>
            </a:r>
            <a:r>
              <a:rPr lang="en-US" sz="2200" i="1" baseline="30000" dirty="0">
                <a:latin typeface="Starling Serif" panose="02040502050505030304" pitchFamily="18" charset="0"/>
                <a:ea typeface="Starling Serif" panose="02040502050505030304" pitchFamily="18" charset="0"/>
              </a:rPr>
              <a:t>h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bind’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penti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ɪ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ńd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*pî(j)δ-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piδ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piδ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*-(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)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nti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a frequentative suffix &gt; pre-PM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əńd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əjd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eδ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a frequentative suffix (with a regular pre-PM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Vj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*-e-</a:t>
            </a:r>
            <a:r>
              <a:rPr lang="en-US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in a non-first syllable). </a:t>
            </a:r>
            <a:endParaRPr lang="en-US" sz="1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Possible counterexamples: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pintili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protect’ &gt; 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pɪδ-äl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protect, intervene’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Based on the new reconstruction, one would expect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pintili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pɪjδ-äl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*pî(j)δ-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äl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The Mari word should rather be explained as an inchoative form of 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pɪδ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&lt;= </a:t>
            </a:r>
            <a:r>
              <a:rPr lang="en-US" sz="1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OChuv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pʏt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pɪt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 </a:t>
            </a:r>
            <a:r>
              <a:rPr lang="en-US" sz="1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PTk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büt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intervene’.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sińćV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säŋćä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sit down’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? 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šɪńc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‘id.’. Based on the new reconstruction, one would rather expect 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šîjž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The shape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šɪnc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points to a haplology from pre-PM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šɪńž-əńc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where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əńc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is a popular suffix of intensive verb forms.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kenči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look for’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4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kɪč-äl</a:t>
            </a:r>
            <a:r>
              <a:rPr lang="en-US" sz="1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– the comparison is probably correct, but the PM reflex is quite unclear.</a:t>
            </a:r>
          </a:p>
        </p:txBody>
      </p:sp>
    </p:spTree>
    <p:extLst>
      <p:ext uri="{BB962C8B-B14F-4D97-AF65-F5344CB8AC3E}">
        <p14:creationId xmlns:p14="http://schemas.microsoft.com/office/powerpoint/2010/main" val="338012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172657"/>
            <a:ext cx="11852565" cy="92178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4.8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pre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-PM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nC</a:t>
            </a:r>
            <a:r>
              <a:rPr lang="en-US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# &gt; 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PM</a:t>
            </a:r>
            <a:r>
              <a:rPr lang="en-US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*-C# 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(a simplification of the word-final cluster)</a:t>
            </a:r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380018"/>
            <a:ext cx="12192000" cy="47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Saarikivi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&amp;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Metsäranta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2021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101: PU *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kunti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kŭt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259850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1658409"/>
            <a:ext cx="11852564" cy="354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ABDA-828E-1CA5-BBC2-3F0C3D44440E}"/>
              </a:ext>
            </a:extLst>
          </p:cNvPr>
          <p:cNvSpPr txBox="1">
            <a:spLocks/>
          </p:cNvSpPr>
          <p:nvPr/>
        </p:nvSpPr>
        <p:spPr>
          <a:xfrm>
            <a:off x="491836" y="1658411"/>
            <a:ext cx="11852564" cy="350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5565CD7-48E4-7393-C284-FE7A2316DD4F}"/>
              </a:ext>
            </a:extLst>
          </p:cNvPr>
          <p:cNvSpPr txBox="1">
            <a:spLocks/>
          </p:cNvSpPr>
          <p:nvPr/>
        </p:nvSpPr>
        <p:spPr>
          <a:xfrm>
            <a:off x="280267" y="1094438"/>
            <a:ext cx="11911733" cy="404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DDF1DFF-5C74-686D-FCC2-CC403BB670AF}"/>
              </a:ext>
            </a:extLst>
          </p:cNvPr>
          <p:cNvSpPr txBox="1">
            <a:spLocks/>
          </p:cNvSpPr>
          <p:nvPr/>
        </p:nvSpPr>
        <p:spPr>
          <a:xfrm>
            <a:off x="432667" y="1022135"/>
            <a:ext cx="11911733" cy="4027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künči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‘nail’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kʏnč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kʏč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künčä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scratch’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kʏnč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kʏč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küčə̑š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in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šokšə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̑=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küčə̑š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‘sweating sickness’; M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küčə̑štə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- | H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kəčəštə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feel pain’;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Cf.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kʏnćə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dig’, a haplology from 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kʏnč-ənćə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18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intens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].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panča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open’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pɔnč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pɔč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poč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pač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ponči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‘tail’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pɔnč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pɔč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pač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kuńći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urine’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kʊnž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kʊž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kuž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kə̑ž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kuńći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‘urine’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5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kʊnž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*</a:t>
            </a:r>
            <a:r>
              <a:rPr lang="en-US" sz="20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kʊž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dial.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kŭž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kə̑ž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se̮nti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root out (trees)’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sʏjńδ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sü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̂(j)δ-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kunti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‘length’</a:t>
            </a:r>
            <a:r>
              <a:rPr lang="en-US" sz="20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0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0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kʊnd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*</a:t>
            </a:r>
            <a:r>
              <a:rPr lang="en-US" sz="20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kʊδ</a:t>
            </a:r>
            <a:r>
              <a:rPr lang="en-US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‘id.’.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Cf. 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kə̑t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 ?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but the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is probably secondary; dial.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tu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ɣu</a:t>
            </a:r>
            <a:r>
              <a:rPr lang="ru-RU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eštə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‘at this time’ points to the expected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</a:t>
            </a:r>
            <a:r>
              <a:rPr lang="ru-RU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47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172657"/>
            <a:ext cx="11852565" cy="92178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4.9</a:t>
            </a:r>
            <a:r>
              <a:rPr lang="en-US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</a:t>
            </a:r>
            <a:r>
              <a:rPr lang="en-US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fr-FR" sz="26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ŋi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fr-FR" sz="26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*-j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after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 PU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unrounded</a:t>
            </a:r>
            <a:r>
              <a:rPr lang="fr-FR" sz="2600" dirty="0">
                <a:latin typeface="Starling Serif" panose="02040502050505030304" pitchFamily="18" charset="0"/>
                <a:ea typeface="Starling Serif" panose="02040502050505030304" pitchFamily="18" charset="0"/>
              </a:rPr>
              <a:t> front </a:t>
            </a:r>
            <a:r>
              <a:rPr lang="fr-FR" sz="26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vowel</a:t>
            </a:r>
            <a:endParaRPr lang="en-US" sz="2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359236"/>
            <a:ext cx="12192000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The comparison works in M.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Zhivlov’s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reconstruction (PU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päŋi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;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365), but not in A.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Aikio’s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peŋä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;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13).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259850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1658409"/>
            <a:ext cx="11852564" cy="354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ABDA-828E-1CA5-BBC2-3F0C3D44440E}"/>
              </a:ext>
            </a:extLst>
          </p:cNvPr>
          <p:cNvSpPr txBox="1">
            <a:spLocks/>
          </p:cNvSpPr>
          <p:nvPr/>
        </p:nvSpPr>
        <p:spPr>
          <a:xfrm>
            <a:off x="491836" y="1658410"/>
            <a:ext cx="11852564" cy="395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5565CD7-48E4-7393-C284-FE7A2316DD4F}"/>
              </a:ext>
            </a:extLst>
          </p:cNvPr>
          <p:cNvSpPr txBox="1">
            <a:spLocks/>
          </p:cNvSpPr>
          <p:nvPr/>
        </p:nvSpPr>
        <p:spPr>
          <a:xfrm>
            <a:off x="280267" y="1094438"/>
            <a:ext cx="11911733" cy="4105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DDF1DFF-5C74-686D-FCC2-CC403BB670AF}"/>
              </a:ext>
            </a:extLst>
          </p:cNvPr>
          <p:cNvSpPr txBox="1">
            <a:spLocks/>
          </p:cNvSpPr>
          <p:nvPr/>
        </p:nvSpPr>
        <p:spPr>
          <a:xfrm>
            <a:off x="432667" y="1022135"/>
            <a:ext cx="11911733" cy="4370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jäŋi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‘ice’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*(j)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ɪj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îj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‘tooth’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pʏj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pü̂j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püj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pü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päŋi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‘end; head’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pɪj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‘arrow head’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pîj-əks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‘arrow’.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The velar nasal retains in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wŋ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(cf. pre-PM *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wn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*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):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wäŋiw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‘son-in-law’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wäŋwi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wewŋə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wejŋə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ệ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eŋ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ĕ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iŋə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wäŋiw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‘son-in-law’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wäŋwi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wewŋə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wejŋə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ệ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jŋə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eŋ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ĕ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iŋə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0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Starting point</a:t>
            </a:r>
            <a:endParaRPr lang="en-US" sz="32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693718"/>
            <a:ext cx="11852564" cy="40940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A new reconstruction of PM first-syllable vocalism (presented as [Savelyev 2022]).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It has been shown that the PM first-syllable vowel system was based on the contrast between lax and tense vowels.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The quality of the (pre-)PM first-syllable vowels was strongly dependent on the quality of the (pre-)PM medial consonants.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The medial glides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*-w-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*-j-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had a special role in shaping the PM first-syllable vowel system. Pre-PM sequences “vowel + glide” were a major source of PM tense vowels.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91308"/>
            <a:ext cx="12192000" cy="11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07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172657"/>
            <a:ext cx="11852565" cy="92178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Retention of PU intervocalic *-ŋ- in other stem types </a:t>
            </a:r>
            <a:endParaRPr lang="en-US" sz="2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68560B-FFA5-C85C-83F8-427C4C278B37}"/>
              </a:ext>
            </a:extLst>
          </p:cNvPr>
          <p:cNvSpPr txBox="1">
            <a:spLocks/>
          </p:cNvSpPr>
          <p:nvPr/>
        </p:nvSpPr>
        <p:spPr>
          <a:xfrm>
            <a:off x="339436" y="2779387"/>
            <a:ext cx="10515600" cy="74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5E24C4-812F-016F-6C9E-9880EE05FE79}"/>
              </a:ext>
            </a:extLst>
          </p:cNvPr>
          <p:cNvSpPr txBox="1">
            <a:spLocks/>
          </p:cNvSpPr>
          <p:nvPr/>
        </p:nvSpPr>
        <p:spPr>
          <a:xfrm>
            <a:off x="339436" y="1658409"/>
            <a:ext cx="11852564" cy="354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BF48BE-F32F-EC8C-7375-8AE6FB653EC2}"/>
              </a:ext>
            </a:extLst>
          </p:cNvPr>
          <p:cNvSpPr txBox="1">
            <a:spLocks/>
          </p:cNvSpPr>
          <p:nvPr/>
        </p:nvSpPr>
        <p:spPr>
          <a:xfrm>
            <a:off x="339435" y="764835"/>
            <a:ext cx="11945797" cy="95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i="1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4ABDA-828E-1CA5-BBC2-3F0C3D44440E}"/>
              </a:ext>
            </a:extLst>
          </p:cNvPr>
          <p:cNvSpPr txBox="1">
            <a:spLocks/>
          </p:cNvSpPr>
          <p:nvPr/>
        </p:nvSpPr>
        <p:spPr>
          <a:xfrm>
            <a:off x="491836" y="1658410"/>
            <a:ext cx="11852564" cy="395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5565CD7-48E4-7393-C284-FE7A2316DD4F}"/>
              </a:ext>
            </a:extLst>
          </p:cNvPr>
          <p:cNvSpPr txBox="1">
            <a:spLocks/>
          </p:cNvSpPr>
          <p:nvPr/>
        </p:nvSpPr>
        <p:spPr>
          <a:xfrm>
            <a:off x="280267" y="1094438"/>
            <a:ext cx="11911733" cy="4371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6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DDF1DFF-5C74-686D-FCC2-CC403BB670AF}"/>
              </a:ext>
            </a:extLst>
          </p:cNvPr>
          <p:cNvSpPr txBox="1">
            <a:spLocks/>
          </p:cNvSpPr>
          <p:nvPr/>
        </p:nvSpPr>
        <p:spPr>
          <a:xfrm>
            <a:off x="432667" y="1022135"/>
            <a:ext cx="11911733" cy="4370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čaŋa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‘to hit’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čɔŋə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hack; to make a notch’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čoŋə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čangə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kaŋa-e̮la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‘armpit’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kɔŋla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kôŋla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koŋla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kongə̑la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‘mouth’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ɔŋ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=l-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aks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ôŋlaks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‘chin, jaw’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oŋə̑laš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ongə̑laš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saŋi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enter’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šɔŋ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šôŋ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(ə̑)-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šoŋ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-al-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šə̑ng-al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‘bosom’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pɔŋ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ъ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pôŋ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ъ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pomə̑š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pongə̑š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‘foam’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šɔŋ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šôŋ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šoŋ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šong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tüŋi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‘base’ &gt; pre-PM,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tʏŋ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tüŋ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təng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36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213"/>
            <a:ext cx="10515600" cy="94557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5. The development of PU </a:t>
            </a:r>
            <a:r>
              <a:rPr lang="en-US" sz="3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3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</a:p>
        </p:txBody>
      </p:sp>
    </p:spTree>
    <p:extLst>
      <p:ext uri="{BB962C8B-B14F-4D97-AF65-F5344CB8AC3E}">
        <p14:creationId xmlns:p14="http://schemas.microsoft.com/office/powerpoint/2010/main" val="3349317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43000"/>
            <a:ext cx="11852564" cy="896598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475643"/>
            <a:ext cx="12192000" cy="138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85–86: “unexplained duality”.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“unknown conditions [for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*-δ-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*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-0-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]”.</a:t>
            </a:r>
            <a:r>
              <a:rPr lang="ru-RU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334: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oδa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130;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aδi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‘to sleep’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51: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adi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335: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oδa-mɜ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126: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*aδma</a:t>
            </a:r>
            <a:r>
              <a:rPr lang="en-US" sz="1600" i="1" baseline="-25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omə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53: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adma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24: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jada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5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675: FP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kuδa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85: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kuda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kuδa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koə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6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wiδɜ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(-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85: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widimi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2022, 373: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wäδimi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wim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(ə)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C345D3-83D0-C156-0D3C-B5FF5DC5189D}"/>
              </a:ext>
            </a:extLst>
          </p:cNvPr>
          <p:cNvCxnSpPr/>
          <p:nvPr/>
        </p:nvCxnSpPr>
        <p:spPr>
          <a:xfrm>
            <a:off x="339436" y="5223987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D808CE2-A7A2-AAC4-0FF3-2FAF0D8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5" y="1"/>
            <a:ext cx="11381509" cy="5780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9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Current interpretation</a:t>
            </a:r>
            <a:endParaRPr lang="en-US" sz="29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991810"/>
            <a:ext cx="11852566" cy="89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5.1: </a:t>
            </a:r>
            <a:r>
              <a:rPr lang="en-US" sz="2900" strike="sngStrike" dirty="0">
                <a:latin typeface="Starling Serif" panose="02040502050505030304" pitchFamily="18" charset="0"/>
                <a:ea typeface="Starling Serif" panose="02040502050505030304" pitchFamily="18" charset="0"/>
              </a:rPr>
              <a:t>PU *</a:t>
            </a:r>
            <a:r>
              <a:rPr lang="en-US" sz="2900" i="1" strike="sngStrike" dirty="0">
                <a:latin typeface="Starling Serif" panose="02040502050505030304" pitchFamily="18" charset="0"/>
                <a:ea typeface="Starling Serif" panose="02040502050505030304" pitchFamily="18" charset="0"/>
              </a:rPr>
              <a:t>-δ-</a:t>
            </a:r>
            <a:r>
              <a:rPr lang="en-US" sz="2900" strike="sngStrike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900" i="1" strike="sngStrike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  <a:r>
              <a:rPr lang="en-US" sz="2900" strike="sngStrike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*</a:t>
            </a:r>
            <a:r>
              <a:rPr lang="en-US" sz="2900" i="1" strike="sngStrike" dirty="0">
                <a:latin typeface="Starling Serif" panose="02040502050505030304" pitchFamily="18" charset="0"/>
                <a:ea typeface="Starling Serif" panose="02040502050505030304" pitchFamily="18" charset="0"/>
              </a:rPr>
              <a:t>-0-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	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*-w- / {*-j-}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91785D-25DE-EAD7-D542-4F295E3983D7}"/>
              </a:ext>
            </a:extLst>
          </p:cNvPr>
          <p:cNvSpPr txBox="1">
            <a:spLocks/>
          </p:cNvSpPr>
          <p:nvPr/>
        </p:nvSpPr>
        <p:spPr>
          <a:xfrm>
            <a:off x="339434" y="1673258"/>
            <a:ext cx="11852564" cy="3529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*a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sleep’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ɔw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-l-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freq-</a:t>
            </a:r>
            <a:r>
              <a:rPr lang="en-US" sz="2400" cap="small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ptcp.pass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‘*a place to sleep’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ôwlmə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M, NW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olmo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‘place’,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olm-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anga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‘bench’ (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anga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‘board’).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TschWb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448: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olmaŋga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(!) ‘</a:t>
            </a:r>
            <a:r>
              <a:rPr lang="en-US" sz="2400" u="sng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Schlaf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brett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(an der Wand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befestigte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breite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Bank, auf der man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liegen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kann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)’;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*a</a:t>
            </a:r>
            <a:r>
              <a:rPr lang="ru-RU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-ma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‘sleep’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ɔwmʌ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ôwmə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‘sleep; dream’ &gt; M, NW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omo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jaδa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do magic’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4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jɔwʌ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jôw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‘magic, spell’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ju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jo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kuδa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weave’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5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kʊwʌ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kuə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[PU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wäδimi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‘marrow’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6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ệ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‘brain’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em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is probably a false etymology; the latter is most likely a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Bulghar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Turkic loan [Savelyev 2022: 26]].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7D60A56-82EA-2D53-92C0-3BF565CC1CDF}"/>
              </a:ext>
            </a:extLst>
          </p:cNvPr>
          <p:cNvSpPr txBox="1">
            <a:spLocks/>
          </p:cNvSpPr>
          <p:nvPr/>
        </p:nvSpPr>
        <p:spPr>
          <a:xfrm>
            <a:off x="339436" y="550756"/>
            <a:ext cx="11852564" cy="48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*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-δ-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*-0-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*-0-</a:t>
            </a:r>
            <a:r>
              <a:rPr lang="en-US" sz="24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2963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37007"/>
            <a:ext cx="12192000" cy="1220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587: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wuδ’e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86: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wud’i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wuδ’i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*u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477–478: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śiδ’e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śüδ’e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134: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šü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86: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śüd’i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Starostin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et al. 2017: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ʆüðʸi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||</a:t>
            </a: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477: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śiδä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(-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 (*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śüδä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(-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mɜ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))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153: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šü̆m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ćVδ’ä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der.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ćVδ’ä.m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šüm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šü̆m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482: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śoδka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136;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ćoδ’ka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šoe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UED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130: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ćoδka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śoe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soe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šoe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C345D3-83D0-C156-0D3C-B5FF5DC5189D}"/>
              </a:ext>
            </a:extLst>
          </p:cNvPr>
          <p:cNvCxnSpPr/>
          <p:nvPr/>
        </p:nvCxnSpPr>
        <p:spPr>
          <a:xfrm>
            <a:off x="339436" y="5546718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12861"/>
            <a:ext cx="11852566" cy="89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5.1: 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pre-PM, PM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*-w- / {*-j-}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91785D-25DE-EAD7-D542-4F295E3983D7}"/>
              </a:ext>
            </a:extLst>
          </p:cNvPr>
          <p:cNvSpPr txBox="1">
            <a:spLocks/>
          </p:cNvSpPr>
          <p:nvPr/>
        </p:nvSpPr>
        <p:spPr>
          <a:xfrm>
            <a:off x="339434" y="1716291"/>
            <a:ext cx="11852564" cy="3920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wuδ’i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‘new’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*(w)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ʊw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ûw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u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u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ćüδ’i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‘coal’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śʏw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šüj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points to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šü̂w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unequivocally.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šü̂j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would yield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sü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ćüδ’ämi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‘heart’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3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śʏw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(ɜ)m(ə)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šü̂wm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points to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šü̂wm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uneqivocally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šü̂jm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would yield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süm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Cf. a quasi-minimal pair: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će̮mi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‘fish scale’ &gt; 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śʏjm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(ə)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šü̂jm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‘bark; peel’ &gt; 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šüm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(!) H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süm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ćoδ’ka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‘a k. of duck’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4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śɔwwa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šôwe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šue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=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šoe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2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338454"/>
            <a:ext cx="12192000" cy="519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pt-BR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 2006, 22; 2014a, 156; 2014b, 86: PU </a:t>
            </a:r>
            <a:r>
              <a:rPr lang="pt-BR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*pud’a-</a:t>
            </a:r>
            <a:r>
              <a:rPr lang="pt-BR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Mr. || Aikio 2014ª, 155: PU </a:t>
            </a:r>
            <a:r>
              <a:rPr lang="pt-BR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äwdi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*tić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täxδi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*tić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C345D3-83D0-C156-0D3C-B5FF5DC5189D}"/>
              </a:ext>
            </a:extLst>
          </p:cNvPr>
          <p:cNvCxnSpPr/>
          <p:nvPr/>
        </p:nvCxnSpPr>
        <p:spPr>
          <a:xfrm>
            <a:off x="339436" y="6233868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12861"/>
            <a:ext cx="11852566" cy="89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The alleged change</a:t>
            </a:r>
            <a:r>
              <a:rPr lang="en-US" sz="29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false etymologies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91785D-25DE-EAD7-D542-4F295E3983D7}"/>
              </a:ext>
            </a:extLst>
          </p:cNvPr>
          <p:cNvSpPr txBox="1">
            <a:spLocks/>
          </p:cNvSpPr>
          <p:nvPr/>
        </p:nvSpPr>
        <p:spPr>
          <a:xfrm>
            <a:off x="339434" y="999748"/>
            <a:ext cx="11852564" cy="4808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puδ’a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hit, split, break’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pʊδ-ešt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burst, split (intr.)’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puδešt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pə̑δešt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pʊδə̑rtə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break (tr.)’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puδə̑rtə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pə̑δə̑rtə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Instead,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pʊδ-ešt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should be explained as a verb derived productively from the PM ideophone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&lt;= Old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&gt;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‘burst’.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pʊδə̑rtə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break (tr.)’ is related to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pʊδə̑rɣə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break (intr.)’, and both go back to the PM ideophone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pʊδə̑r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&lt;= Old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&gt;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pə̑də̑r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‘crackling’. For the semantics, cf. forms such as M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puδə̑r-ɣ-ə̑l-maš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‘crackling’. Cf. also shared derivates such as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pə̑də̑rga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‘fragile, brittle’ and Mari dial.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pə̑δə̑rka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‘crumb, granule’.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täwδi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~ 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täxδi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‘full’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tîc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tić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cic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To justify the Uralic etymology, one should posit the change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wδ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~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xδ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jδ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which would be expected after a front unrounded vowel, but the further development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jδ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*ć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includes an ad hoc change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jδ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*jt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In addition,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̂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is an unlikely PM reflex in the case of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CäwCV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pre-PM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CäjCV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; one would expect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*ệ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tîc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‘full’ =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tə̑ʒ́ə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taʒ́ə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‘tight, stiff’,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tə̑nc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‘fully, completely’ &lt;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tə̑c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an ideophone for ‘quick action’, ‘hit, strike’, ‘falling object’, etc. Generally, terms for ‘full; tight’ being based on ideophones is a very popular model in the Volga-Kama area (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Arkhangelskiy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forth.). Cf. cases such as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jə̑lt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‘quick action {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idph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.}’ &gt;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jə̑lt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‘fully, completely’,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lać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‘hit, strike {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idph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.}’ &gt;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lać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‘tightly’, etc.</a:t>
            </a:r>
          </a:p>
        </p:txBody>
      </p:sp>
    </p:spTree>
    <p:extLst>
      <p:ext uri="{BB962C8B-B14F-4D97-AF65-F5344CB8AC3E}">
        <p14:creationId xmlns:p14="http://schemas.microsoft.com/office/powerpoint/2010/main" val="2486079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320115"/>
            <a:ext cx="12192000" cy="53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2021, 171: “There is a reflexive verb suffix of this shape [PU *-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-]”.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C345D3-83D0-C156-0D3C-B5FF5DC5189D}"/>
              </a:ext>
            </a:extLst>
          </p:cNvPr>
          <p:cNvCxnSpPr/>
          <p:nvPr/>
        </p:nvCxnSpPr>
        <p:spPr>
          <a:xfrm>
            <a:off x="339434" y="6303669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12861"/>
            <a:ext cx="11852566" cy="52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The alleged change</a:t>
            </a:r>
            <a:r>
              <a:rPr lang="en-US" sz="29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*-δ’-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9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revised reconstructions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91785D-25DE-EAD7-D542-4F295E3983D7}"/>
              </a:ext>
            </a:extLst>
          </p:cNvPr>
          <p:cNvSpPr txBox="1">
            <a:spLocks/>
          </p:cNvSpPr>
          <p:nvPr/>
        </p:nvSpPr>
        <p:spPr>
          <a:xfrm>
            <a:off x="339432" y="537884"/>
            <a:ext cx="11852566" cy="5426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δV-ti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δ’V-ti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(where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is a verb suffix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*-w-δ-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: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kaδ’a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leave’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kɔwʌ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kôw-δ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refl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‘to stay’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kôw-δə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caus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‘to leave’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-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kôw-ltə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[</a:t>
            </a:r>
            <a:r>
              <a:rPr lang="en-US" sz="2400" cap="small" dirty="0">
                <a:latin typeface="Starling Serif" panose="02040502050505030304" pitchFamily="18" charset="0"/>
                <a:ea typeface="Starling Serif" panose="02040502050505030304" pitchFamily="18" charset="0"/>
              </a:rPr>
              <a:t>mom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] ‘to throw’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koltə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koltə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le̮δi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be afraid’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lʏ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(j)w-δ-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lü̂w</a:t>
            </a:r>
            <a:r>
              <a:rPr lang="el-GR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lüδ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lüδ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ćoδ’a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‘war’ &gt; pre-PM *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ś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ʊwʌ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šûw-δ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curse, scold’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-al-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šuδ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-al-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{Cf. cases such as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lûw-δ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 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‘to count’ &lt;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luki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‘to count’ +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ti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where the need to interpret PM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*-δ-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as a verb suffix is undeniable.}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 + Cf. the case of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šôwδə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‘lung’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šoδo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šoδə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̑.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– reconstructed traditionally as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šoδə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and compared to Komi dial.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še̮l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šel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‘gills’ in [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UEW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786]. However, cf. also Komi dial. 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tšel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’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‘crack, aperture; gills’, which makes inevitable the following loan etymology for the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word: &lt; Rus. </a:t>
            </a:r>
            <a:r>
              <a:rPr lang="ru-RU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щель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‘crack, aperture’, dial. (Perm governorate; </a:t>
            </a:r>
            <a:r>
              <a:rPr lang="ru-RU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Даль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) </a:t>
            </a:r>
            <a:r>
              <a:rPr lang="ru-RU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щелья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(pl.) ‘gills’. Mari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šôw</a:t>
            </a:r>
            <a:r>
              <a:rPr lang="ru-RU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δ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ə̑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‘lung’ should be rather compared to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PSam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suovdē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‘gills’ (as in [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UEW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754]) &lt; ? PU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šawta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(J.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Pystynen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p.c.). For an alternative etymology of the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Samic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word (pre-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Samic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 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PGerm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18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sauþa</a:t>
            </a:r>
            <a:r>
              <a:rPr lang="en-US" sz="18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‘pit’), see [</a:t>
            </a:r>
            <a:r>
              <a:rPr lang="en-US" sz="18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Aikio</a:t>
            </a: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</a:rPr>
              <a:t> 2006, 12].</a:t>
            </a:r>
          </a:p>
        </p:txBody>
      </p:sp>
    </p:spTree>
    <p:extLst>
      <p:ext uri="{BB962C8B-B14F-4D97-AF65-F5344CB8AC3E}">
        <p14:creationId xmlns:p14="http://schemas.microsoft.com/office/powerpoint/2010/main" val="644664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12861"/>
            <a:ext cx="11852566" cy="52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Summary I: the reflexes of PU intervocalic consonants in Mari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91785D-25DE-EAD7-D542-4F295E3983D7}"/>
              </a:ext>
            </a:extLst>
          </p:cNvPr>
          <p:cNvSpPr txBox="1">
            <a:spLocks/>
          </p:cNvSpPr>
          <p:nvPr/>
        </p:nvSpPr>
        <p:spPr>
          <a:xfrm>
            <a:off x="339432" y="537884"/>
            <a:ext cx="11852566" cy="5027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8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D903F94E-EB27-8AD1-4A11-ADD3203DC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48073"/>
              </p:ext>
            </p:extLst>
          </p:nvPr>
        </p:nvGraphicFramePr>
        <p:xfrm>
          <a:off x="1769018" y="973566"/>
          <a:ext cx="8993394" cy="409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99">
                  <a:extLst>
                    <a:ext uri="{9D8B030D-6E8A-4147-A177-3AD203B41FA5}">
                      <a16:colId xmlns:a16="http://schemas.microsoft.com/office/drawing/2014/main" val="1550463571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1833708389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3972443965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1444211412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1196899314"/>
                    </a:ext>
                  </a:extLst>
                </a:gridCol>
                <a:gridCol w="1498899">
                  <a:extLst>
                    <a:ext uri="{9D8B030D-6E8A-4147-A177-3AD203B41FA5}">
                      <a16:colId xmlns:a16="http://schemas.microsoft.com/office/drawing/2014/main" val="532591075"/>
                    </a:ext>
                  </a:extLst>
                </a:gridCol>
              </a:tblGrid>
              <a:tr h="47671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689697"/>
                  </a:ext>
                </a:extLst>
              </a:tr>
              <a:tr h="858089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</a:t>
                      </a:r>
                      <a:r>
                        <a:rPr lang="el-GR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</a:t>
                      </a: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 / *-p#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*ž </a:t>
                      </a:r>
                      <a:r>
                        <a:rPr lang="ru-RU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(</a:t>
                      </a: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~ *š)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*ń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? / *j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539963"/>
                  </a:ext>
                </a:extLst>
              </a:tr>
              <a:tr h="476716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 / {*j}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*ŋ / *j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85894"/>
                  </a:ext>
                </a:extLst>
              </a:tr>
              <a:tr h="476716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 / *j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*δ’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 / {*j}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29557"/>
                  </a:ext>
                </a:extLst>
              </a:tr>
              <a:tr h="476716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 / {*j}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05167"/>
                  </a:ext>
                </a:extLst>
              </a:tr>
              <a:tr h="476716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*ć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*ž / *ź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 w</a:t>
                      </a:r>
                      <a:r>
                        <a:rPr lang="ru-RU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</a:t>
                      </a: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74154"/>
                  </a:ext>
                </a:extLst>
              </a:tr>
              <a:tr h="858089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*n / *ń / *j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69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58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12861"/>
            <a:ext cx="11852566" cy="52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Summary II: the reflexes of PU medial consonant clusters in Mari – 1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D903F94E-EB27-8AD1-4A11-ADD3203DC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7665"/>
              </p:ext>
            </p:extLst>
          </p:nvPr>
        </p:nvGraphicFramePr>
        <p:xfrm>
          <a:off x="-1" y="537883"/>
          <a:ext cx="12192001" cy="575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02">
                  <a:extLst>
                    <a:ext uri="{9D8B030D-6E8A-4147-A177-3AD203B41FA5}">
                      <a16:colId xmlns:a16="http://schemas.microsoft.com/office/drawing/2014/main" val="1550463571"/>
                    </a:ext>
                  </a:extLst>
                </a:gridCol>
                <a:gridCol w="889566">
                  <a:extLst>
                    <a:ext uri="{9D8B030D-6E8A-4147-A177-3AD203B41FA5}">
                      <a16:colId xmlns:a16="http://schemas.microsoft.com/office/drawing/2014/main" val="1833708389"/>
                    </a:ext>
                  </a:extLst>
                </a:gridCol>
                <a:gridCol w="741305">
                  <a:extLst>
                    <a:ext uri="{9D8B030D-6E8A-4147-A177-3AD203B41FA5}">
                      <a16:colId xmlns:a16="http://schemas.microsoft.com/office/drawing/2014/main" val="3972443965"/>
                    </a:ext>
                  </a:extLst>
                </a:gridCol>
                <a:gridCol w="845088">
                  <a:extLst>
                    <a:ext uri="{9D8B030D-6E8A-4147-A177-3AD203B41FA5}">
                      <a16:colId xmlns:a16="http://schemas.microsoft.com/office/drawing/2014/main" val="1444211412"/>
                    </a:ext>
                  </a:extLst>
                </a:gridCol>
                <a:gridCol w="845088">
                  <a:extLst>
                    <a:ext uri="{9D8B030D-6E8A-4147-A177-3AD203B41FA5}">
                      <a16:colId xmlns:a16="http://schemas.microsoft.com/office/drawing/2014/main" val="1196899314"/>
                    </a:ext>
                  </a:extLst>
                </a:gridCol>
                <a:gridCol w="622696">
                  <a:extLst>
                    <a:ext uri="{9D8B030D-6E8A-4147-A177-3AD203B41FA5}">
                      <a16:colId xmlns:a16="http://schemas.microsoft.com/office/drawing/2014/main" val="532591075"/>
                    </a:ext>
                  </a:extLst>
                </a:gridCol>
                <a:gridCol w="770958">
                  <a:extLst>
                    <a:ext uri="{9D8B030D-6E8A-4147-A177-3AD203B41FA5}">
                      <a16:colId xmlns:a16="http://schemas.microsoft.com/office/drawing/2014/main" val="100464037"/>
                    </a:ext>
                  </a:extLst>
                </a:gridCol>
                <a:gridCol w="711653">
                  <a:extLst>
                    <a:ext uri="{9D8B030D-6E8A-4147-A177-3AD203B41FA5}">
                      <a16:colId xmlns:a16="http://schemas.microsoft.com/office/drawing/2014/main" val="1680989846"/>
                    </a:ext>
                  </a:extLst>
                </a:gridCol>
                <a:gridCol w="652349">
                  <a:extLst>
                    <a:ext uri="{9D8B030D-6E8A-4147-A177-3AD203B41FA5}">
                      <a16:colId xmlns:a16="http://schemas.microsoft.com/office/drawing/2014/main" val="1264766430"/>
                    </a:ext>
                  </a:extLst>
                </a:gridCol>
                <a:gridCol w="889566">
                  <a:extLst>
                    <a:ext uri="{9D8B030D-6E8A-4147-A177-3AD203B41FA5}">
                      <a16:colId xmlns:a16="http://schemas.microsoft.com/office/drawing/2014/main" val="934057282"/>
                    </a:ext>
                  </a:extLst>
                </a:gridCol>
                <a:gridCol w="726479">
                  <a:extLst>
                    <a:ext uri="{9D8B030D-6E8A-4147-A177-3AD203B41FA5}">
                      <a16:colId xmlns:a16="http://schemas.microsoft.com/office/drawing/2014/main" val="4206280788"/>
                    </a:ext>
                  </a:extLst>
                </a:gridCol>
                <a:gridCol w="726479">
                  <a:extLst>
                    <a:ext uri="{9D8B030D-6E8A-4147-A177-3AD203B41FA5}">
                      <a16:colId xmlns:a16="http://schemas.microsoft.com/office/drawing/2014/main" val="180489729"/>
                    </a:ext>
                  </a:extLst>
                </a:gridCol>
                <a:gridCol w="718689">
                  <a:extLst>
                    <a:ext uri="{9D8B030D-6E8A-4147-A177-3AD203B41FA5}">
                      <a16:colId xmlns:a16="http://schemas.microsoft.com/office/drawing/2014/main" val="2716660485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488843749"/>
                    </a:ext>
                  </a:extLst>
                </a:gridCol>
                <a:gridCol w="835572">
                  <a:extLst>
                    <a:ext uri="{9D8B030D-6E8A-4147-A177-3AD203B41FA5}">
                      <a16:colId xmlns:a16="http://schemas.microsoft.com/office/drawing/2014/main" val="3125782435"/>
                    </a:ext>
                  </a:extLst>
                </a:gridCol>
                <a:gridCol w="777766">
                  <a:extLst>
                    <a:ext uri="{9D8B030D-6E8A-4147-A177-3AD203B41FA5}">
                      <a16:colId xmlns:a16="http://schemas.microsoft.com/office/drawing/2014/main" val="733947936"/>
                    </a:ext>
                  </a:extLst>
                </a:gridCol>
              </a:tblGrid>
              <a:tr h="3532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u="sng" kern="1200" dirty="0">
                        <a:solidFill>
                          <a:schemeClr val="dk1"/>
                        </a:solidFill>
                        <a:latin typeface="Starling Serif" panose="02040502050505030304" pitchFamily="18" charset="0"/>
                        <a:ea typeface="Starling Serif" panose="0204050205050503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2nd cons.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*k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*č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*ć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*š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*ń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*w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*j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9697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1st cons.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539963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l-GR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</a:t>
                      </a:r>
                    </a:p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(~ *p)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*-pt-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*-p#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pš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ps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85894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tk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</a:t>
                      </a:r>
                    </a:p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(~ *t)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tVw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&gt; 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wt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29557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*kt </a:t>
                      </a:r>
                    </a:p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(~ *pt)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kš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ks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kš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05167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*č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št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čk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 </a:t>
                      </a:r>
                    </a:p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*-č#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čVj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&gt; ? 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jč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74154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*ć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št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šk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{*ć ?}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697036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st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sk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ws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95410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*š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št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šk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*-š#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št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(&lt; </a:t>
                      </a:r>
                      <a:r>
                        <a:rPr lang="en-US" sz="1600" b="0" baseline="300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+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štn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98817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*δ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wm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04111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*δ’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 &lt; (</a:t>
                      </a:r>
                      <a:r>
                        <a:rPr lang="en-US" sz="1600" b="0" baseline="300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+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9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87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E767-F221-B840-28D2-520CC269A649}"/>
              </a:ext>
            </a:extLst>
          </p:cNvPr>
          <p:cNvSpPr txBox="1">
            <a:spLocks/>
          </p:cNvSpPr>
          <p:nvPr/>
        </p:nvSpPr>
        <p:spPr>
          <a:xfrm>
            <a:off x="339434" y="12861"/>
            <a:ext cx="11852566" cy="52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latin typeface="Starling Serif" panose="02040502050505030304" pitchFamily="18" charset="0"/>
                <a:ea typeface="Starling Serif" panose="02040502050505030304" pitchFamily="18" charset="0"/>
              </a:rPr>
              <a:t>Summary II: the reflexes of PU medial consonant clusters in Mari – 2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D903F94E-EB27-8AD1-4A11-ADD3203DC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69740"/>
              </p:ext>
            </p:extLst>
          </p:nvPr>
        </p:nvGraphicFramePr>
        <p:xfrm>
          <a:off x="0" y="598843"/>
          <a:ext cx="12192000" cy="583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174">
                  <a:extLst>
                    <a:ext uri="{9D8B030D-6E8A-4147-A177-3AD203B41FA5}">
                      <a16:colId xmlns:a16="http://schemas.microsoft.com/office/drawing/2014/main" val="1550463571"/>
                    </a:ext>
                  </a:extLst>
                </a:gridCol>
                <a:gridCol w="727002">
                  <a:extLst>
                    <a:ext uri="{9D8B030D-6E8A-4147-A177-3AD203B41FA5}">
                      <a16:colId xmlns:a16="http://schemas.microsoft.com/office/drawing/2014/main" val="1833708389"/>
                    </a:ext>
                  </a:extLst>
                </a:gridCol>
                <a:gridCol w="865632">
                  <a:extLst>
                    <a:ext uri="{9D8B030D-6E8A-4147-A177-3AD203B41FA5}">
                      <a16:colId xmlns:a16="http://schemas.microsoft.com/office/drawing/2014/main" val="397244396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4442114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96899314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53259107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0046403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680989846"/>
                    </a:ext>
                  </a:extLst>
                </a:gridCol>
                <a:gridCol w="682752">
                  <a:extLst>
                    <a:ext uri="{9D8B030D-6E8A-4147-A177-3AD203B41FA5}">
                      <a16:colId xmlns:a16="http://schemas.microsoft.com/office/drawing/2014/main" val="1264766430"/>
                    </a:ext>
                  </a:extLst>
                </a:gridCol>
                <a:gridCol w="847468">
                  <a:extLst>
                    <a:ext uri="{9D8B030D-6E8A-4147-A177-3AD203B41FA5}">
                      <a16:colId xmlns:a16="http://schemas.microsoft.com/office/drawing/2014/main" val="934057282"/>
                    </a:ext>
                  </a:extLst>
                </a:gridCol>
                <a:gridCol w="740404">
                  <a:extLst>
                    <a:ext uri="{9D8B030D-6E8A-4147-A177-3AD203B41FA5}">
                      <a16:colId xmlns:a16="http://schemas.microsoft.com/office/drawing/2014/main" val="4206280788"/>
                    </a:ext>
                  </a:extLst>
                </a:gridCol>
                <a:gridCol w="588400">
                  <a:extLst>
                    <a:ext uri="{9D8B030D-6E8A-4147-A177-3AD203B41FA5}">
                      <a16:colId xmlns:a16="http://schemas.microsoft.com/office/drawing/2014/main" val="2235737705"/>
                    </a:ext>
                  </a:extLst>
                </a:gridCol>
                <a:gridCol w="847344">
                  <a:extLst>
                    <a:ext uri="{9D8B030D-6E8A-4147-A177-3AD203B41FA5}">
                      <a16:colId xmlns:a16="http://schemas.microsoft.com/office/drawing/2014/main" val="2716660485"/>
                    </a:ext>
                  </a:extLst>
                </a:gridCol>
                <a:gridCol w="920496">
                  <a:extLst>
                    <a:ext uri="{9D8B030D-6E8A-4147-A177-3AD203B41FA5}">
                      <a16:colId xmlns:a16="http://schemas.microsoft.com/office/drawing/2014/main" val="2488843749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3125782435"/>
                    </a:ext>
                  </a:extLst>
                </a:gridCol>
                <a:gridCol w="554736">
                  <a:extLst>
                    <a:ext uri="{9D8B030D-6E8A-4147-A177-3AD203B41FA5}">
                      <a16:colId xmlns:a16="http://schemas.microsoft.com/office/drawing/2014/main" val="733947936"/>
                    </a:ext>
                  </a:extLst>
                </a:gridCol>
              </a:tblGrid>
              <a:tr h="7610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u="sng" kern="1200" dirty="0">
                        <a:solidFill>
                          <a:schemeClr val="dk1"/>
                        </a:solidFill>
                        <a:latin typeface="Starling Serif" panose="02040502050505030304" pitchFamily="18" charset="0"/>
                        <a:ea typeface="Starling Serif" panose="0204050205050503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2nd cons.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*k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*č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*ć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*š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*ń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*w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*j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89697"/>
                  </a:ext>
                </a:extLst>
              </a:tr>
              <a:tr h="364561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1nd cons.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539963"/>
                  </a:ext>
                </a:extLst>
              </a:tr>
              <a:tr h="292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Starling Serif" panose="02040502050505030304" pitchFamily="18" charset="0"/>
                          <a:ea typeface="Starling Serif" panose="02040502050505030304" pitchFamily="18" charset="0"/>
                          <a:cs typeface="+mn-cs"/>
                        </a:rPr>
                        <a:t>*x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wδ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/ {*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jδ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wz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85894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</a:t>
                      </a:r>
                      <a:r>
                        <a:rPr lang="el-GR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</a:t>
                      </a:r>
                    </a:p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*-wp#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mδ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wm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29557"/>
                  </a:ext>
                </a:extLst>
              </a:tr>
              <a:tr h="56645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nd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/ *δ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nč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</a:t>
                      </a:r>
                    </a:p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05167"/>
                  </a:ext>
                </a:extLst>
              </a:tr>
              <a:tr h="33360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*ń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*ž </a:t>
                      </a:r>
                    </a:p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 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jž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74154"/>
                  </a:ext>
                </a:extLst>
              </a:tr>
              <a:tr h="21825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*ŋ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ŋd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ŋg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ŋVž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ŋVž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ŋVw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&gt; 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wŋ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697036"/>
                  </a:ext>
                </a:extLst>
              </a:tr>
              <a:tr h="27384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lm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/*m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95410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*r</a:t>
                      </a:r>
                      <a:r>
                        <a:rPr lang="el-GR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rδ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rγ</a:t>
                      </a: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rtn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} / 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rtn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rtn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wr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jr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98817"/>
                  </a:ext>
                </a:extLst>
              </a:tr>
              <a:tr h="3530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wδ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 / {*</a:t>
                      </a:r>
                      <a:r>
                        <a:rPr lang="en-US" sz="1600" b="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jδ</a:t>
                      </a:r>
                      <a:r>
                        <a:rPr lang="en-US" sz="1600" b="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wn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wl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}/*l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wr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}/*r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04111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*j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jč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jm</a:t>
                      </a:r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? / *j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 (&lt; </a:t>
                      </a:r>
                      <a:r>
                        <a:rPr lang="en-US" sz="1600" b="0" baseline="300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+</a:t>
                      </a:r>
                      <a:r>
                        <a:rPr lang="en-US" sz="1600" dirty="0" err="1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wj</a:t>
                      </a:r>
                      <a:r>
                        <a:rPr lang="en-US" sz="1600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9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961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B92D81-50DD-7054-16BE-6B02545C2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4" b="6304"/>
          <a:stretch/>
        </p:blipFill>
        <p:spPr bwMode="auto">
          <a:xfrm>
            <a:off x="0" y="-512064"/>
            <a:ext cx="12192000" cy="81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3524DD0-4BC8-2355-9E47-BCC1A6C2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260" y="2106771"/>
            <a:ext cx="5431480" cy="11224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Starling Serif" panose="02040502050505030304" pitchFamily="18" charset="0"/>
                <a:ea typeface="Starling Serif" panose="02040502050505030304" pitchFamily="18" charset="0"/>
              </a:rPr>
              <a:t>Спасибо </a:t>
            </a:r>
            <a:r>
              <a:rPr lang="en-US" dirty="0">
                <a:latin typeface="Starling Serif" panose="02040502050505030304" pitchFamily="18" charset="0"/>
                <a:ea typeface="Starling Serif" panose="02040502050505030304" pitchFamily="18" charset="0"/>
              </a:rPr>
              <a:t>/ Thank you / </a:t>
            </a:r>
            <a:r>
              <a:rPr lang="ru-RU" dirty="0">
                <a:latin typeface="Starling Serif" panose="02040502050505030304" pitchFamily="18" charset="0"/>
                <a:ea typeface="Starling Serif" panose="02040502050505030304" pitchFamily="18" charset="0"/>
              </a:rPr>
              <a:t>Кугу тау</a:t>
            </a:r>
            <a:endParaRPr lang="en-US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2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6" y="0"/>
            <a:ext cx="12004964" cy="135082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Sources of medial glides</a:t>
            </a:r>
            <a:r>
              <a:rPr lang="ru-RU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in Mari: a preliminary interpretation</a:t>
            </a:r>
            <a:endParaRPr lang="en-US" sz="32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7DA4B3BE-EF31-6332-5480-82CC6928B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684583"/>
              </p:ext>
            </p:extLst>
          </p:nvPr>
        </p:nvGraphicFramePr>
        <p:xfrm>
          <a:off x="1889760" y="1540107"/>
          <a:ext cx="8412480" cy="377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868565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657221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495167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4471236"/>
                    </a:ext>
                  </a:extLst>
                </a:gridCol>
              </a:tblGrid>
              <a:tr h="230996"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PU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82358"/>
                  </a:ext>
                </a:extLst>
              </a:tr>
              <a:tr h="230996">
                <a:tc vMerge="1">
                  <a:txBody>
                    <a:bodyPr/>
                    <a:lstStyle/>
                    <a:p>
                      <a:endParaRPr lang="en-US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Back-vocalic env.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Rounded front-vocalic env.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Unrounded front-vocalic env.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93915"/>
                  </a:ext>
                </a:extLst>
              </a:tr>
              <a:tr h="461991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*-j-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*-j-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*-j-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*-j-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024491"/>
                  </a:ext>
                </a:extLst>
              </a:tr>
              <a:tr h="461991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*-j-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46500"/>
                  </a:ext>
                </a:extLst>
              </a:tr>
              <a:tr h="461991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*-k-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*-j-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17831"/>
                  </a:ext>
                </a:extLst>
              </a:tr>
              <a:tr h="461991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*-x-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{*-j-}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54220"/>
                  </a:ext>
                </a:extLst>
              </a:tr>
              <a:tr h="461991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*-δ-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{*-j-}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909684"/>
                  </a:ext>
                </a:extLst>
              </a:tr>
              <a:tr h="461991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*-δ’-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{*-j-}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309952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91308"/>
            <a:ext cx="12192000" cy="11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7FA6A0F-A1C8-5229-CFCF-F77FCB129FBE}"/>
              </a:ext>
            </a:extLst>
          </p:cNvPr>
          <p:cNvSpPr txBox="1">
            <a:spLocks/>
          </p:cNvSpPr>
          <p:nvPr/>
        </p:nvSpPr>
        <p:spPr>
          <a:xfrm>
            <a:off x="5257800" y="5507180"/>
            <a:ext cx="6934200" cy="92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18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{…} 	The reflex is expected but hardly attested (due to the 	scarcity of PM lexemes inherited from PU).</a:t>
            </a:r>
          </a:p>
        </p:txBody>
      </p:sp>
    </p:spTree>
    <p:extLst>
      <p:ext uri="{BB962C8B-B14F-4D97-AF65-F5344CB8AC3E}">
        <p14:creationId xmlns:p14="http://schemas.microsoft.com/office/powerpoint/2010/main" val="22047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A consequence</a:t>
            </a:r>
            <a:endParaRPr lang="en-US" sz="32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018309"/>
            <a:ext cx="11984182" cy="20054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One should make a clear distinction between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*-w-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[= traditional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*-0-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] and PM *-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β- 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[=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traditional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*-w-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]. The former triggers tense articulation on the first-syllable vowel and yields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j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or, more commonly, a zero in the contemporary varieties. The latter does not trigger tense articulation on the vowel and is realized as a medial -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β- 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[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 ~ b ~ w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] / final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in the contemporary Mari (see below).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91308"/>
            <a:ext cx="12192000" cy="11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98B9EE40-AB1C-55AB-F145-B412E76FD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55366"/>
              </p:ext>
            </p:extLst>
          </p:nvPr>
        </p:nvGraphicFramePr>
        <p:xfrm>
          <a:off x="2032000" y="324381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309923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7449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29086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8088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pre-PM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Modern Mari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0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l-GR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β-</a:t>
                      </a:r>
                      <a:endParaRPr lang="en-US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β-</a:t>
                      </a:r>
                      <a:endParaRPr lang="en-US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2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{In loanwords: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</a:t>
                      </a:r>
                      <a:r>
                        <a:rPr lang="el-GR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β-</a:t>
                      </a:r>
                      <a:endParaRPr lang="en-US" dirty="0">
                        <a:latin typeface="Starling Serif" panose="02040502050505030304" pitchFamily="18" charset="0"/>
                        <a:ea typeface="Starling Serif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β-</a:t>
                      </a:r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*p-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*p-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*p-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p-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9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 / *-j-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*-w- / *-j-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-0(-) / -j(-)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32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*-p-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*-</a:t>
                      </a:r>
                      <a:r>
                        <a:rPr lang="el-GR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</a:t>
                      </a:r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 / *-p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</a:t>
                      </a:r>
                      <a:r>
                        <a:rPr lang="el-GR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β</a:t>
                      </a:r>
                      <a:r>
                        <a:rPr lang="en-US" dirty="0">
                          <a:latin typeface="Starling Serif" panose="02040502050505030304" pitchFamily="18" charset="0"/>
                          <a:ea typeface="Starling Serif" panose="02040502050505030304" pitchFamily="18" charset="0"/>
                        </a:rPr>
                        <a:t>- / 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00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69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PM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*-w-</a:t>
            </a:r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vs. 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l-G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-β-</a:t>
            </a:r>
            <a:r>
              <a:rPr lang="el-GR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endParaRPr lang="en-US" sz="32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90" y="1018308"/>
            <a:ext cx="11495809" cy="57046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puwa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‘to blow’ &gt; pre-PM *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ʊwʌ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ûwə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‘id.’ &gt; M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̑- |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NW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 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koxsi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‘spruce’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ɔwzə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kôwz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‘id.’ &gt; M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luki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‘to count’,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luka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‘number’ &gt; pre-PM *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ʊw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(ə̑)-,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lʊw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(ʌ)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lûwδ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‘to count’ &gt; M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luδ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NW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luδ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, PM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lûw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‘ten’ &gt; M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| H, NW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lu</a:t>
            </a:r>
            <a:endParaRPr lang="en-US" sz="2400" i="1" dirty="0">
              <a:latin typeface="Starling Serif" panose="02040502050505030304" pitchFamily="18" charset="0"/>
              <a:ea typeface="Starling Serif" panose="02040502050505030304" pitchFamily="18" charset="0"/>
              <a:cs typeface="Times New Roman Star" panose="02020603050305020304" pitchFamily="18" charset="-126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i="1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Times New Roman Star" panose="02020603050305020304" pitchFamily="18" charset="-126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vs.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i="1" dirty="0">
              <a:latin typeface="Starling Serif" panose="02040502050505030304" pitchFamily="18" charset="0"/>
              <a:ea typeface="Starling Serif" panose="02040502050505030304" pitchFamily="18" charset="0"/>
              <a:cs typeface="Times New Roman Star" panose="02020603050305020304" pitchFamily="18" charset="-126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kopa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‘bark’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kʊb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ʌ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*kʊ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‘husk, chaff’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ku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ku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β-ə̑l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ə̑β-ə̑l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koppala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‘female capercaillie’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kʊbʌl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(ʌ)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*kʊ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ə̑l-ćə̑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‘id.’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ku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ə̑lć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| H k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ə̑βə̑l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z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ə̑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*tappa-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‘to entangle’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tɔbʌ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&gt;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*tɔ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‘dag lock’ &gt; 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*to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ŏ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| H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ta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U dial.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#repäći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‘fox’ &gt; pre-PM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rɪbɜśə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*r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ɪ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əž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 ‘fox’ &gt; M r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ə̑ž, ə̑r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ə̑ž |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r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əž, ər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  <a:cs typeface="Arial" panose="020B0604020202020204" pitchFamily="34" charset="0"/>
              </a:rPr>
              <a:t>əž.</a:t>
            </a: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i="1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Times New Roman Star" panose="02020603050305020304" pitchFamily="18" charset="-126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i="1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Times New Roman Star" panose="02020603050305020304" pitchFamily="18" charset="-126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i="1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Times New Roman Star" panose="02020603050305020304" pitchFamily="18" charset="-126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91308"/>
            <a:ext cx="12192000" cy="11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213"/>
            <a:ext cx="10515600" cy="94557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Starling Serif" panose="02040502050505030304" pitchFamily="18" charset="0"/>
                <a:ea typeface="Starling Serif" panose="02040502050505030304" pitchFamily="18" charset="0"/>
              </a:rPr>
              <a:t>1. The development of PU </a:t>
            </a:r>
            <a:r>
              <a:rPr lang="en-US" sz="3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</a:t>
            </a:r>
            <a:r>
              <a:rPr lang="en-US" sz="3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mp</a:t>
            </a:r>
            <a:r>
              <a:rPr lang="en-US" sz="3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2011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tarling Serif" panose="02040502050505030304" pitchFamily="18" charset="0"/>
                <a:ea typeface="Starling Serif" panose="02040502050505030304" pitchFamily="18" charset="0"/>
              </a:rPr>
              <a:t>Rule 1.1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: PU *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32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mp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ru-RU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&gt; PM *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-w</a:t>
            </a:r>
            <a:r>
              <a:rPr lang="el-GR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β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</a:t>
            </a:r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 / *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-wp#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66691"/>
            <a:ext cx="11852564" cy="4052454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lämpi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‘to melt’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1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pre-PM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lewbə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lệjβə-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‘id.’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leβə-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liβə-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Cf. a minimal pair: PU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läpi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‘to cover’ &gt; pre-PM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lebə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leβə-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‘id.’ &gt; M 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leβ-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eδ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 | H leβ-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eδ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-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.</a:t>
            </a:r>
            <a:endParaRPr lang="en-US" sz="18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kompa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‘wave’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2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pre-PM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kʊwbʌ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kôw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βə̑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‘id.’ &gt; M dial.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koβə̑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	</a:t>
            </a: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Cf. a minimal pair: PU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kopa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‘bark’ &gt; pre-PM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kʊbʌ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kʊ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βə̑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‘husk, chaff’ &gt; M 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kuβŏ, kuβ-ə̑l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kə̑β-ə̑l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. M dial., H 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koe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represents a secondary development (&lt; 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kôwwə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̑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&lt;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kôw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βə̑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). H </a:t>
            </a:r>
            <a:r>
              <a:rPr lang="en-US" sz="18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probably goes back to the “clipped” PM variant *</a:t>
            </a:r>
            <a:r>
              <a:rPr lang="en-US" sz="18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kôw</a:t>
            </a:r>
            <a:r>
              <a:rPr lang="en-US" sz="18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.</a:t>
            </a:r>
            <a:endParaRPr lang="en-US" sz="18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le̮mpi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‘small lake / swamp’</a:t>
            </a:r>
            <a:r>
              <a:rPr lang="en-US" sz="18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3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pre-PM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lɔwb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(ə̑)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lôwp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‘lowland’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lop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PU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kumpi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‘tussock’</a:t>
            </a:r>
            <a:r>
              <a:rPr lang="en-US" sz="18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4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pre-PM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kʊwb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(ə̑)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kûwp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‘swamp’ &gt; M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kup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kup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;</a:t>
            </a: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? PU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tumpi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‘back’</a:t>
            </a:r>
            <a:r>
              <a:rPr lang="en-US" sz="18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5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pre-PM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tʊwb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(ə̑)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&gt; PM *</a:t>
            </a:r>
            <a:r>
              <a:rPr lang="en-US" sz="2400" i="1" dirty="0" err="1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tûwp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‘id.’ &gt; M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tup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| H 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tup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.</a:t>
            </a:r>
            <a:endParaRPr lang="en-US" sz="2400" dirty="0">
              <a:effectLst/>
              <a:latin typeface="Starling Serif" panose="02040502050505030304" pitchFamily="18" charset="0"/>
              <a:ea typeface="Starling Serif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5691308"/>
            <a:ext cx="12192000" cy="116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685: FW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lämpɜ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2014a, 155: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lämpi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liwe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83–84: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lewə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~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liwə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‘warm’.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lämpi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‘warm’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liwə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203: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kumpa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83: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kompa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kowə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3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235: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lampe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2015, 58: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</a:t>
            </a:r>
            <a:r>
              <a:rPr lang="en-US" sz="16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i̮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mpi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le̮mpi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4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203 (under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kumpa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, 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kumpi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(no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cgn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6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5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538: FU </a:t>
            </a:r>
            <a:r>
              <a:rPr lang="en-US" sz="16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6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tuppɜ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6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6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5550332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4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76DD7-DAD4-46CA-59AE-DB1B32A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9455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tarling Serif" panose="02040502050505030304" pitchFamily="18" charset="0"/>
                <a:ea typeface="Starling Serif" panose="02040502050505030304" pitchFamily="18" charset="0"/>
              </a:rPr>
              <a:t>The origin of PM *</a:t>
            </a:r>
            <a:r>
              <a:rPr lang="en-US" sz="32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-mb-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5150-3DEA-3F59-664A-4C12B8D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166691"/>
            <a:ext cx="11852564" cy="4052454"/>
          </a:xfrm>
        </p:spPr>
        <p:txBody>
          <a:bodyPr>
            <a:noAutofit/>
          </a:bodyPr>
          <a:lstStyle/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M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šomba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ботало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= a stick used to scare fish into nets’ – goes back to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šômbə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and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cannot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be further compared to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*sampi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/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sompa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‘stick’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1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(one would expect PM *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s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ôw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βə̑</a:t>
            </a:r>
            <a:r>
              <a:rPr lang="en-US" sz="2400" dirty="0">
                <a:effectLst/>
                <a:latin typeface="Starling Serif" panose="02040502050505030304" pitchFamily="18" charset="0"/>
                <a:ea typeface="Starling Serif" panose="02040502050505030304" pitchFamily="18" charset="0"/>
                <a:cs typeface="Times New Roman Star" panose="02020603050305020304" pitchFamily="18" charset="-126"/>
              </a:rPr>
              <a:t> ~ *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s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ôwp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). The form is probably related to M dial.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šomb-aš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‘anvil’. PM 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šômbə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Chuv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. ideophone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šə̑mbə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, as in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šə̑mbə̑l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‘dipping a large object into the water’, 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šə̑mbə̑lt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‘loud splash in the water’;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PM 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lômbə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‘bird-cherry’ &lt;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*δ’e̮mi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‘bird-cherry’</a:t>
            </a:r>
            <a:r>
              <a:rPr lang="en-US" sz="1800" baseline="30000" dirty="0">
                <a:solidFill>
                  <a:srgbClr val="7F7F7F"/>
                </a:solidFill>
                <a:latin typeface="Starling Serif" panose="02040502050505030304" pitchFamily="18" charset="0"/>
                <a:ea typeface="Starling Serif" panose="02040502050505030304" pitchFamily="18" charset="0"/>
              </a:rPr>
              <a:t>2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+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pawi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‘tree’, hence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‑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mb</a:t>
            </a:r>
            <a:r>
              <a:rPr lang="en-US" sz="2400" i="1" dirty="0"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*-mV=p-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(or, generally, &lt; PU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*NV=p-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?);</a:t>
            </a:r>
          </a:p>
          <a:p>
            <a:pPr marL="0" indent="9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kômbə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̑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‘goose’, PM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*pệ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mbə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‘chaffinch’ – no established etymology, but the shared components in the forms (…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mbƏ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) and their meanings (bird names) suggest that these are</a:t>
            </a:r>
            <a:r>
              <a:rPr lang="ru-RU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opaque compounds, too (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*=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bV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&lt; </a:t>
            </a:r>
            <a:r>
              <a:rPr lang="en-US" sz="2400" i="1" dirty="0">
                <a:latin typeface="Starling Serif" panose="02040502050505030304" pitchFamily="18" charset="0"/>
                <a:ea typeface="Starling Serif" panose="02040502050505030304" pitchFamily="18" charset="0"/>
              </a:rPr>
              <a:t>*</a:t>
            </a:r>
            <a:r>
              <a:rPr lang="en-US" sz="2400" i="1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pVCV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‘bird’?).</a:t>
            </a: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Starling Serif" panose="02040502050505030304" pitchFamily="18" charset="0"/>
              <a:ea typeface="Starling Serif" panose="02040502050505030304" pitchFamily="18" charset="0"/>
            </a:endParaRPr>
          </a:p>
          <a:p>
            <a:pPr marL="230400" indent="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BE17D6-C675-FFE3-AB35-DDED5EE1998B}"/>
              </a:ext>
            </a:extLst>
          </p:cNvPr>
          <p:cNvSpPr txBox="1">
            <a:spLocks/>
          </p:cNvSpPr>
          <p:nvPr/>
        </p:nvSpPr>
        <p:spPr>
          <a:xfrm>
            <a:off x="0" y="6196408"/>
            <a:ext cx="12192000" cy="66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5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1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764: FP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sompa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144: PU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*sampi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/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sompa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(&gt;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). || </a:t>
            </a:r>
            <a:r>
              <a:rPr lang="en-US" sz="1500" baseline="300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2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UEW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65: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δ’e̮me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(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*δ’</a:t>
            </a:r>
            <a:r>
              <a:rPr lang="ru-RU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о̄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me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 (&gt;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Mr</a:t>
            </a:r>
            <a:r>
              <a:rPr lang="en-US" sz="15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5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lom</a:t>
            </a:r>
            <a:r>
              <a:rPr lang="en-US" sz="15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+ </a:t>
            </a:r>
            <a:r>
              <a:rPr lang="en-US" sz="1500" i="1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pu</a:t>
            </a:r>
            <a:r>
              <a:rPr lang="en-US" sz="15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)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Aikio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2014b, 83: PU </a:t>
            </a:r>
            <a:r>
              <a:rPr lang="el-GR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d</a:t>
            </a:r>
            <a:r>
              <a:rPr lang="el-GR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’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i̮mi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lom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+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pu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2014, 134: PU </a:t>
            </a:r>
            <a:r>
              <a:rPr lang="el-GR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*δ’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i̮mi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lombə</a:t>
            </a:r>
            <a:r>
              <a:rPr lang="en-US" sz="1500" dirty="0">
                <a:solidFill>
                  <a:srgbClr val="7F7F7F"/>
                </a:solidFill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Zhivlov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</a:t>
            </a:r>
            <a:r>
              <a:rPr lang="en-US" sz="1500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forthc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.: PU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*δ’e̮mi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 &gt; PM 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*</a:t>
            </a:r>
            <a:r>
              <a:rPr lang="en-US" sz="1500" i="1" dirty="0" err="1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lom</a:t>
            </a:r>
            <a:r>
              <a:rPr lang="en-US" sz="1500" i="1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-</a:t>
            </a:r>
            <a:r>
              <a:rPr lang="en-US" sz="1500" dirty="0">
                <a:solidFill>
                  <a:srgbClr val="7F7F7F"/>
                </a:solidFill>
                <a:effectLst/>
                <a:latin typeface="Starling Serif" panose="02040502050505030304" pitchFamily="18" charset="0"/>
                <a:ea typeface="Calibri" panose="020F0502020204030204" pitchFamily="34" charset="0"/>
                <a:cs typeface="Times New Roman Star" panose="02020603050305020304" pitchFamily="18" charset="-126"/>
              </a:rPr>
              <a:t>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A8B31B-78B1-DE54-7E27-A80FAF541FC1}"/>
              </a:ext>
            </a:extLst>
          </p:cNvPr>
          <p:cNvCxnSpPr/>
          <p:nvPr/>
        </p:nvCxnSpPr>
        <p:spPr>
          <a:xfrm>
            <a:off x="339436" y="6100483"/>
            <a:ext cx="1093124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4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8724</Words>
  <Application>Microsoft Office PowerPoint</Application>
  <PresentationFormat>Widescreen</PresentationFormat>
  <Paragraphs>481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Starling Serif</vt:lpstr>
      <vt:lpstr>Тема Office</vt:lpstr>
      <vt:lpstr>On the fate of Proto-Uralic medial consonants in Mari</vt:lpstr>
      <vt:lpstr>0. Introduction</vt:lpstr>
      <vt:lpstr>Starting point</vt:lpstr>
      <vt:lpstr>Sources of medial glides in Mari: a preliminary interpretation</vt:lpstr>
      <vt:lpstr>A consequence</vt:lpstr>
      <vt:lpstr>PM *-w- vs. *-β- </vt:lpstr>
      <vt:lpstr>1. The development of PU *-mp-</vt:lpstr>
      <vt:lpstr>Rule 1.1: PU *-mp- &gt; PM *-wβ- / *-wp#</vt:lpstr>
      <vt:lpstr>The origin of PM *-mb-</vt:lpstr>
      <vt:lpstr>2. The development of PU clusters with *w</vt:lpstr>
      <vt:lpstr>Rule 2.1: PU *CwV, *CVw &gt; pre-PM *wCV &gt; PM *wCV / *jCV</vt:lpstr>
      <vt:lpstr>Rule 2.1: PU *CwV, *CVw &gt; pre-PM *wCV &gt; PM *wCV / *jCV</vt:lpstr>
      <vt:lpstr>Rule 2.3: PU *äwC (and, in theory, PU *äxC, *äδC, *äδ’C?) &gt; ? pre-PM, PM *eC</vt:lpstr>
      <vt:lpstr>3. Simplification of PU clusters with *l</vt:lpstr>
      <vt:lpstr>Rule 3.1: PU *-lw- &gt; pre-PM *-l- &gt; PM *-l-</vt:lpstr>
      <vt:lpstr>Rule 3.2: PU *-lj- &gt; pre-PM *-l- &gt; PM *-l-</vt:lpstr>
      <vt:lpstr>Rule 3.3: PU *-lk- &gt; pre-PM *-lK- &gt; PM *-l-</vt:lpstr>
      <vt:lpstr>Rule 3.3: PU *-lk- &gt; pre-PM *-lK- &gt; PM *-l-</vt:lpstr>
      <vt:lpstr>Rule 3.4: pre-PM *-ʊlm- &gt; PM *-ʊm-</vt:lpstr>
      <vt:lpstr>4. The development of PU *-n-, *-ŋ-</vt:lpstr>
      <vt:lpstr>Rule 4.1: PU *-Vna &gt; PM *-Vn(ə̑)</vt:lpstr>
      <vt:lpstr>The development of PU *Vni: current interpretation</vt:lpstr>
      <vt:lpstr>PowerPoint Presentation</vt:lpstr>
      <vt:lpstr>Rule 4.5: PU *(L)VnC- [where L represents a sonorant or *0-] &gt; pre-PM *(L)VC-</vt:lpstr>
      <vt:lpstr>Rule 4.5: PU *(L)VnC- [where L represents a sonorant or *0-] &gt; pre-PM *(L)VC-</vt:lpstr>
      <vt:lpstr>Rules 4.5, 4.6: Possible counterexamples</vt:lpstr>
      <vt:lpstr>Rule 4.7: pre-PM *TÄńC- [where Ä represents an unrounded front vowel] &gt; PM *TÊjC-</vt:lpstr>
      <vt:lpstr>Rule 4.8: pre-PM *-nC# &gt; PM *-C# (a simplification of the word-final cluster)</vt:lpstr>
      <vt:lpstr>Rule 4.9: PU *-ŋi &gt; PM *-j after a PU unrounded front vowel</vt:lpstr>
      <vt:lpstr>Retention of PU intervocalic *-ŋ- in other stem types </vt:lpstr>
      <vt:lpstr>5. The development of PU *-δ-, *-δ’-</vt:lpstr>
      <vt:lpstr>Current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 consonants in Mari</dc:title>
  <dc:creator>Александр Савельев</dc:creator>
  <cp:lastModifiedBy>Александр Савельев</cp:lastModifiedBy>
  <cp:revision>8</cp:revision>
  <dcterms:created xsi:type="dcterms:W3CDTF">2023-01-30T16:33:10Z</dcterms:created>
  <dcterms:modified xsi:type="dcterms:W3CDTF">2023-03-23T09:39:09Z</dcterms:modified>
</cp:coreProperties>
</file>