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3" r:id="rId6"/>
    <p:sldId id="283" r:id="rId7"/>
    <p:sldId id="285" r:id="rId8"/>
    <p:sldId id="287" r:id="rId9"/>
    <p:sldId id="284" r:id="rId10"/>
    <p:sldId id="265" r:id="rId11"/>
    <p:sldId id="266" r:id="rId12"/>
    <p:sldId id="267" r:id="rId13"/>
    <p:sldId id="268" r:id="rId14"/>
    <p:sldId id="270" r:id="rId15"/>
    <p:sldId id="269" r:id="rId16"/>
    <p:sldId id="273" r:id="rId17"/>
    <p:sldId id="264" r:id="rId18"/>
    <p:sldId id="277" r:id="rId19"/>
    <p:sldId id="278" r:id="rId20"/>
    <p:sldId id="272" r:id="rId21"/>
    <p:sldId id="280" r:id="rId22"/>
    <p:sldId id="279" r:id="rId23"/>
    <p:sldId id="276" r:id="rId24"/>
    <p:sldId id="281" r:id="rId25"/>
    <p:sldId id="286" r:id="rId26"/>
    <p:sldId id="282" r:id="rId27"/>
    <p:sldId id="288" r:id="rId2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E06336-053D-414B-8AE4-ABC396D1DD08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0993F6-63CD-47BA-8763-A2A52200607A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ru-RU" noProof="1" dirty="0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520FB-C54B-4C7D-80C7-2F6DDCC22EBF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ED7EB-58AB-428E-ACF7-49D2A52E56D9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3E6BA6-17B4-4FB9-A7D9-2F5011A2CCBD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fld id="{573A4B32-25BD-4828-A192-CE41C628ADA8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9" name="Надпись 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0" name="Надпись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u-RU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F5FAC-77C2-46B7-98D0-99F5DE4E3138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ойной столб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49C62-B262-41FF-9EFF-8D6E8C401B4A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3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0" name="Рисунок 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78066-C09A-4FB5-B1B7-9587C9DBD9DD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C7C0A3-2FA9-4CE7-841B-530A6DAC9C91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B80801-B3CB-4161-9F9B-8A76E85C7028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81E6C-0201-4619-A2EF-7C98B368F231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8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93631-BD76-4D8D-88A6-7A4790E3A8B4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4D80CA-41C2-4BFE-804F-3A9D72999D2A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BEBB72-50CB-422F-85B0-F6074F343462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E70688-9AC8-4F19-ACA5-D0E549EB2FDA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806B3C-197C-40CB-A2E4-9E67AA60008E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698BD3-476B-4550-9723-23EDFF3399F5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1A716-8CEB-4D00-8BD4-C6F90011AFC9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1"/>
              <a:t>Стиль образца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0D73FAFC-BB07-43C7-9D2F-9A2A372AEB82}" type="datetime1">
              <a:rPr lang="ru-RU" noProof="1" smtClean="0"/>
              <a:t>23.03.2023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рупный план изображения волн">
            <a:extLst>
              <a:ext uri="{FF2B5EF4-FFF2-40B4-BE49-F238E27FC236}">
                <a16:creationId xmlns:a16="http://schemas.microsoft.com/office/drawing/2014/main" xmlns="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4222" y="5442493"/>
            <a:ext cx="9144000" cy="754025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noProof="1"/>
              <a:t>Лоренц Марина Максимовна </a:t>
            </a:r>
            <a:br>
              <a:rPr lang="ru-RU" noProof="1"/>
            </a:br>
            <a:r>
              <a:rPr lang="ru-RU" noProof="1"/>
              <a:t>Институт лингвистики  РГГУ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0528" y="2545502"/>
            <a:ext cx="9144000" cy="1641490"/>
          </a:xfrm>
        </p:spPr>
        <p:txBody>
          <a:bodyPr rtlCol="0">
            <a:normAutofit/>
          </a:bodyPr>
          <a:lstStyle/>
          <a:p>
            <a:pPr algn="ctr"/>
            <a:r>
              <a:rPr lang="ru-RU" sz="3600" noProof="1"/>
              <a:t>Лексические инновации восточноминьской ветви на материале</a:t>
            </a:r>
            <a:br>
              <a:rPr lang="ru-RU" sz="3600" noProof="1"/>
            </a:br>
            <a:r>
              <a:rPr lang="ru-RU" sz="3600" noProof="1"/>
              <a:t>200-словного </a:t>
            </a:r>
            <a:r>
              <a:rPr lang="en-US" sz="3600" noProof="1"/>
              <a:t> </a:t>
            </a:r>
            <a:r>
              <a:rPr lang="ru-RU" sz="3600" noProof="1"/>
              <a:t>списка </a:t>
            </a:r>
            <a:r>
              <a:rPr lang="en-US" sz="3600" noProof="1"/>
              <a:t> </a:t>
            </a:r>
            <a:r>
              <a:rPr lang="ru-RU" sz="3600" noProof="1"/>
              <a:t>Сводеша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CCA8BC-E3B1-4D35-88A5-7FCC8FAFB71A}"/>
              </a:ext>
            </a:extLst>
          </p:cNvPr>
          <p:cNvSpPr txBox="1"/>
          <p:nvPr/>
        </p:nvSpPr>
        <p:spPr>
          <a:xfrm>
            <a:off x="457200" y="685800"/>
            <a:ext cx="975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XVIII традиционные чтения памяти С. А. Старостина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81E16E-2FC5-434C-A238-582D4A96E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Small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BF3C993-1AEB-4E67-AADE-AE3E23AA9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631319"/>
              </p:ext>
            </p:extLst>
          </p:nvPr>
        </p:nvGraphicFramePr>
        <p:xfrm>
          <a:off x="394716" y="1739612"/>
          <a:ext cx="11402568" cy="1414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404">
                  <a:extLst>
                    <a:ext uri="{9D8B030D-6E8A-4147-A177-3AD203B41FA5}">
                      <a16:colId xmlns:a16="http://schemas.microsoft.com/office/drawing/2014/main" xmlns="" val="1483633434"/>
                    </a:ext>
                  </a:extLst>
                </a:gridCol>
                <a:gridCol w="1214202">
                  <a:extLst>
                    <a:ext uri="{9D8B030D-6E8A-4147-A177-3AD203B41FA5}">
                      <a16:colId xmlns:a16="http://schemas.microsoft.com/office/drawing/2014/main" xmlns="" val="3749744862"/>
                    </a:ext>
                  </a:extLst>
                </a:gridCol>
                <a:gridCol w="1237053">
                  <a:extLst>
                    <a:ext uri="{9D8B030D-6E8A-4147-A177-3AD203B41FA5}">
                      <a16:colId xmlns:a16="http://schemas.microsoft.com/office/drawing/2014/main" xmlns="" val="3506215099"/>
                    </a:ext>
                  </a:extLst>
                </a:gridCol>
                <a:gridCol w="1058907">
                  <a:extLst>
                    <a:ext uri="{9D8B030D-6E8A-4147-A177-3AD203B41FA5}">
                      <a16:colId xmlns:a16="http://schemas.microsoft.com/office/drawing/2014/main" xmlns="" val="2774546094"/>
                    </a:ext>
                  </a:extLst>
                </a:gridCol>
                <a:gridCol w="991698">
                  <a:extLst>
                    <a:ext uri="{9D8B030D-6E8A-4147-A177-3AD203B41FA5}">
                      <a16:colId xmlns:a16="http://schemas.microsoft.com/office/drawing/2014/main" xmlns="" val="418580415"/>
                    </a:ext>
                  </a:extLst>
                </a:gridCol>
                <a:gridCol w="1307592">
                  <a:extLst>
                    <a:ext uri="{9D8B030D-6E8A-4147-A177-3AD203B41FA5}">
                      <a16:colId xmlns:a16="http://schemas.microsoft.com/office/drawing/2014/main" xmlns="" val="162661755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xmlns="" val="3333181501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xmlns="" val="736608233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xmlns="" val="3720286637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xmlns="" val="1322768489"/>
                    </a:ext>
                  </a:extLst>
                </a:gridCol>
              </a:tblGrid>
              <a:tr h="6313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Fuzhou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Gutian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Fuqing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Hubei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Xiancun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Jiudu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err="1">
                          <a:effectLst/>
                        </a:rPr>
                        <a:t>Ping‘an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Shouning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Fu’an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77365016"/>
                  </a:ext>
                </a:extLst>
              </a:tr>
              <a:tr h="610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zh-CN" alt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嫩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nouŋ5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nᴐuŋ5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nᴐŋ5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nᴐŋ6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nᴐŋ6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nᴐŋ6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de-DE" sz="2400" dirty="0">
                          <a:effectLst/>
                        </a:rPr>
                        <a:t>nᴐuŋ6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de-DE" sz="2400" dirty="0">
                          <a:effectLst/>
                        </a:rPr>
                        <a:t>nᴐŋ6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kumimoji="0" lang="de-DE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nᴐuŋ6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49431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63FA72-AC5A-4448-9161-D8A28EC99FD6}"/>
              </a:ext>
            </a:extLst>
          </p:cNvPr>
          <p:cNvSpPr txBox="1"/>
          <p:nvPr/>
        </p:nvSpPr>
        <p:spPr>
          <a:xfrm>
            <a:off x="557784" y="4206240"/>
            <a:ext cx="11239500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/>
              <a:t>Миньский</a:t>
            </a:r>
            <a:r>
              <a:rPr lang="ru-RU" sz="2000" dirty="0"/>
              <a:t> корень восходит к  корню 嫩 КДК *</a:t>
            </a:r>
            <a:r>
              <a:rPr lang="ru-RU" sz="2000" dirty="0" err="1"/>
              <a:t>nw</a:t>
            </a:r>
            <a:r>
              <a:rPr lang="ru-RU" sz="20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</a:t>
            </a:r>
            <a:r>
              <a:rPr lang="ru-RU" sz="2000" dirty="0" err="1"/>
              <a:t>nh</a:t>
            </a:r>
            <a:r>
              <a:rPr lang="ru-RU" sz="2000" dirty="0"/>
              <a:t> ‘молодой, нежный’ . Таким образом, мы наблюдаем семантическую деривацию ‘молодой, нежный’ → ‘маленький’. </a:t>
            </a:r>
          </a:p>
        </p:txBody>
      </p:sp>
    </p:spTree>
    <p:extLst>
      <p:ext uri="{BB962C8B-B14F-4D97-AF65-F5344CB8AC3E}">
        <p14:creationId xmlns:p14="http://schemas.microsoft.com/office/powerpoint/2010/main" val="1088334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041C5B-6716-4A47-A37B-2144AC5C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65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Child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35DE654D-144B-441E-928E-4C5836AAC2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675720"/>
              </p:ext>
            </p:extLst>
          </p:nvPr>
        </p:nvGraphicFramePr>
        <p:xfrm>
          <a:off x="400050" y="1664333"/>
          <a:ext cx="11391897" cy="1517779"/>
        </p:xfrm>
        <a:graphic>
          <a:graphicData uri="http://schemas.openxmlformats.org/drawingml/2006/table">
            <a:tbl>
              <a:tblPr firstRow="1" bandRow="1"/>
              <a:tblGrid>
                <a:gridCol w="844227">
                  <a:extLst>
                    <a:ext uri="{9D8B030D-6E8A-4147-A177-3AD203B41FA5}">
                      <a16:colId xmlns:a16="http://schemas.microsoft.com/office/drawing/2014/main" xmlns="" val="1460480514"/>
                    </a:ext>
                  </a:extLst>
                </a:gridCol>
                <a:gridCol w="1148469">
                  <a:extLst>
                    <a:ext uri="{9D8B030D-6E8A-4147-A177-3AD203B41FA5}">
                      <a16:colId xmlns:a16="http://schemas.microsoft.com/office/drawing/2014/main" xmlns="" val="3706685540"/>
                    </a:ext>
                  </a:extLst>
                </a:gridCol>
                <a:gridCol w="967132">
                  <a:extLst>
                    <a:ext uri="{9D8B030D-6E8A-4147-A177-3AD203B41FA5}">
                      <a16:colId xmlns:a16="http://schemas.microsoft.com/office/drawing/2014/main" xmlns="" val="2981043440"/>
                    </a:ext>
                  </a:extLst>
                </a:gridCol>
                <a:gridCol w="1353986">
                  <a:extLst>
                    <a:ext uri="{9D8B030D-6E8A-4147-A177-3AD203B41FA5}">
                      <a16:colId xmlns:a16="http://schemas.microsoft.com/office/drawing/2014/main" xmlns="" val="3470265338"/>
                    </a:ext>
                  </a:extLst>
                </a:gridCol>
                <a:gridCol w="1810761">
                  <a:extLst>
                    <a:ext uri="{9D8B030D-6E8A-4147-A177-3AD203B41FA5}">
                      <a16:colId xmlns:a16="http://schemas.microsoft.com/office/drawing/2014/main" xmlns="" val="1834620011"/>
                    </a:ext>
                  </a:extLst>
                </a:gridCol>
                <a:gridCol w="1344509">
                  <a:extLst>
                    <a:ext uri="{9D8B030D-6E8A-4147-A177-3AD203B41FA5}">
                      <a16:colId xmlns:a16="http://schemas.microsoft.com/office/drawing/2014/main" xmlns="" val="2668081782"/>
                    </a:ext>
                  </a:extLst>
                </a:gridCol>
                <a:gridCol w="1488450">
                  <a:extLst>
                    <a:ext uri="{9D8B030D-6E8A-4147-A177-3AD203B41FA5}">
                      <a16:colId xmlns:a16="http://schemas.microsoft.com/office/drawing/2014/main" xmlns="" val="3445226438"/>
                    </a:ext>
                  </a:extLst>
                </a:gridCol>
                <a:gridCol w="1236800">
                  <a:extLst>
                    <a:ext uri="{9D8B030D-6E8A-4147-A177-3AD203B41FA5}">
                      <a16:colId xmlns:a16="http://schemas.microsoft.com/office/drawing/2014/main" xmlns="" val="2263927771"/>
                    </a:ext>
                  </a:extLst>
                </a:gridCol>
                <a:gridCol w="1197563">
                  <a:extLst>
                    <a:ext uri="{9D8B030D-6E8A-4147-A177-3AD203B41FA5}">
                      <a16:colId xmlns:a16="http://schemas.microsoft.com/office/drawing/2014/main" xmlns="" val="3978863953"/>
                    </a:ext>
                  </a:extLst>
                </a:gridCol>
              </a:tblGrid>
              <a:tr h="554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Gutian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Ninde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Hubei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Xiancun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Jiudu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Fu’an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Shouning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Ping’an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463843"/>
                  </a:ext>
                </a:extLst>
              </a:tr>
              <a:tr h="963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傀儡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ko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loi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-(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iaŋ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kœ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løiy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kœ5-lʌi3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ka0-lai5~kø0-løy5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køʔ6-løi5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kø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løi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ko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lᴐi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Ɵ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Ɵ</a:t>
                      </a: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70191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2B669E-9D43-42B6-95B4-24833125AE6A}"/>
              </a:ext>
            </a:extLst>
          </p:cNvPr>
          <p:cNvSpPr txBox="1"/>
          <p:nvPr/>
        </p:nvSpPr>
        <p:spPr>
          <a:xfrm>
            <a:off x="485776" y="3182112"/>
            <a:ext cx="11391898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Восходит к слову </a:t>
            </a:r>
            <a:r>
              <a:rPr lang="zh-CN" altLang="en-US" sz="2000" dirty="0"/>
              <a:t>傀儡 </a:t>
            </a:r>
            <a:r>
              <a:rPr lang="ru-RU" altLang="zh-CN" sz="2000" dirty="0"/>
              <a:t>ПДК </a:t>
            </a:r>
            <a:r>
              <a:rPr lang="de-DE" altLang="zh-CN" sz="2000" dirty="0" err="1"/>
              <a:t>kw</a:t>
            </a:r>
            <a:r>
              <a:rPr lang="de-DE" altLang="zh-CN" sz="20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</a:t>
            </a:r>
            <a:r>
              <a:rPr lang="de-DE" altLang="zh-CN" sz="2000" dirty="0" err="1"/>
              <a:t>j</a:t>
            </a:r>
            <a:r>
              <a:rPr lang="de-DE" altLang="zh-CN" sz="2000" dirty="0"/>
              <a:t>-</a:t>
            </a:r>
            <a:r>
              <a:rPr lang="en-US" altLang="zh-CN" sz="2000" dirty="0"/>
              <a:t>l</a:t>
            </a:r>
            <a:r>
              <a:rPr lang="de-DE" sz="2000" dirty="0">
                <a:latin typeface="Starling Serif" panose="02040502050505030304" pitchFamily="18" charset="0"/>
                <a:ea typeface="Starling Serif" panose="02040502050505030304" pitchFamily="18" charset="0"/>
              </a:rPr>
              <a:t></a:t>
            </a:r>
            <a:r>
              <a:rPr lang="de-DE" sz="2000" dirty="0">
                <a:latin typeface="StarlingSerif"/>
              </a:rPr>
              <a:t>j</a:t>
            </a:r>
            <a:r>
              <a:rPr lang="de-DE" altLang="zh-CN" sz="2000" dirty="0"/>
              <a:t> </a:t>
            </a:r>
            <a:r>
              <a:rPr lang="ru-RU" altLang="zh-CN" sz="2000" dirty="0"/>
              <a:t>«марионетка, кукла», которое встречается в литературных памятниках начиная с V- VI </a:t>
            </a:r>
            <a:r>
              <a:rPr lang="ru-RU" altLang="zh-CN" sz="2000" dirty="0" err="1"/>
              <a:t>вв</a:t>
            </a:r>
            <a:r>
              <a:rPr lang="ru-RU" altLang="zh-CN" sz="2000" dirty="0"/>
              <a:t> </a:t>
            </a:r>
            <a:r>
              <a:rPr lang="ru-RU" altLang="zh-CN" sz="2000" dirty="0" err="1"/>
              <a:t>н.э</a:t>
            </a:r>
            <a:r>
              <a:rPr lang="en-US" altLang="zh-CN" sz="2000" dirty="0"/>
              <a:t>. </a:t>
            </a:r>
            <a:r>
              <a:rPr lang="ru-RU" altLang="zh-CN" sz="2000" dirty="0"/>
              <a:t>Иногда  слово может расширяться до </a:t>
            </a:r>
            <a:r>
              <a:rPr lang="ru-RU" altLang="zh-CN" sz="2000" dirty="0" err="1"/>
              <a:t>трехслога</a:t>
            </a:r>
            <a:r>
              <a:rPr lang="ru-RU" altLang="zh-CN" sz="2000" dirty="0"/>
              <a:t> с помощью компонента </a:t>
            </a:r>
            <a:r>
              <a:rPr lang="zh-CN" altLang="en-US" sz="2000" dirty="0"/>
              <a:t> </a:t>
            </a:r>
            <a:r>
              <a:rPr lang="ru-RU" sz="2000" dirty="0"/>
              <a:t>囝 СК </a:t>
            </a:r>
            <a:r>
              <a:rPr lang="de-DE" sz="2000" dirty="0" err="1"/>
              <a:t>kjén</a:t>
            </a:r>
            <a:r>
              <a:rPr lang="ru-RU" sz="2000" dirty="0"/>
              <a:t> ‘сын, ребенок’. В литературных китайских памятниках он отсутствует и упоминается только в среднекитайских словарях. </a:t>
            </a:r>
          </a:p>
          <a:p>
            <a:pPr>
              <a:lnSpc>
                <a:spcPct val="150000"/>
              </a:lnSpc>
            </a:pPr>
            <a:r>
              <a:rPr lang="ru-RU" sz="2000" dirty="0"/>
              <a:t>Лексема </a:t>
            </a:r>
            <a:r>
              <a:rPr lang="zh-CN" altLang="en-US" sz="2000" dirty="0"/>
              <a:t>囝 </a:t>
            </a:r>
            <a:r>
              <a:rPr lang="ru-RU" sz="2000" dirty="0"/>
              <a:t>СК </a:t>
            </a:r>
            <a:r>
              <a:rPr lang="de-DE" sz="2000" dirty="0" err="1"/>
              <a:t>kjén</a:t>
            </a:r>
            <a:r>
              <a:rPr lang="de-DE" sz="2000" dirty="0"/>
              <a:t> </a:t>
            </a:r>
            <a:r>
              <a:rPr lang="ru-RU" sz="2000" dirty="0"/>
              <a:t>‘сын, ребенок’, скорее всего, была заимствована из австроазиатских языков см. когнаты: </a:t>
            </a:r>
            <a:r>
              <a:rPr lang="ru-RU" sz="2000" i="1" dirty="0"/>
              <a:t>кхмерский </a:t>
            </a:r>
            <a:r>
              <a:rPr lang="ru-RU" sz="2000" i="1" dirty="0" err="1"/>
              <a:t>ko:n</a:t>
            </a:r>
            <a:r>
              <a:rPr lang="ru-RU" sz="2000" i="1" dirty="0"/>
              <a:t>,  монский </a:t>
            </a:r>
            <a:r>
              <a:rPr lang="ru-RU" sz="2000" i="1" dirty="0" err="1"/>
              <a:t>kon</a:t>
            </a:r>
            <a:r>
              <a:rPr lang="ru-RU" sz="2000" i="1" dirty="0"/>
              <a:t>, </a:t>
            </a:r>
            <a:r>
              <a:rPr lang="ru-RU" sz="2000" i="1" dirty="0" err="1"/>
              <a:t>палаунг</a:t>
            </a:r>
            <a:r>
              <a:rPr lang="ru-RU" sz="2000" i="1" dirty="0"/>
              <a:t> </a:t>
            </a:r>
            <a:r>
              <a:rPr lang="de-DE" sz="2000" i="1" dirty="0" err="1"/>
              <a:t>kuən</a:t>
            </a:r>
            <a:r>
              <a:rPr lang="de-DE" sz="2000" i="1" dirty="0"/>
              <a:t>, </a:t>
            </a:r>
            <a:r>
              <a:rPr lang="ru-RU" sz="2000" i="1" dirty="0"/>
              <a:t>вьетнамский </a:t>
            </a:r>
            <a:r>
              <a:rPr lang="de-DE" sz="2000" i="1" dirty="0" err="1"/>
              <a:t>con</a:t>
            </a:r>
            <a:r>
              <a:rPr lang="de-DE" sz="2000" i="1" dirty="0"/>
              <a:t> </a:t>
            </a:r>
            <a:r>
              <a:rPr lang="ru-RU" sz="2000" dirty="0"/>
              <a:t>и др. </a:t>
            </a:r>
            <a:r>
              <a:rPr lang="de-DE" sz="2000" dirty="0"/>
              <a:t>[</a:t>
            </a:r>
            <a:r>
              <a:rPr lang="de-DE" sz="2000" dirty="0" err="1"/>
              <a:t>Shorto</a:t>
            </a:r>
            <a:r>
              <a:rPr lang="de-DE" sz="2000" dirty="0"/>
              <a:t> 2006: </a:t>
            </a:r>
            <a:r>
              <a:rPr lang="ru-RU" sz="2000" dirty="0"/>
              <a:t>318</a:t>
            </a:r>
            <a:r>
              <a:rPr lang="de-DE" sz="2000" dirty="0"/>
              <a:t>].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1619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5E9AC7-5CDF-4C9A-8311-9BE3668B2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think 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913161A-14DD-456A-85EA-45FD57454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28934"/>
              </p:ext>
            </p:extLst>
          </p:nvPr>
        </p:nvGraphicFramePr>
        <p:xfrm>
          <a:off x="1120775" y="1825625"/>
          <a:ext cx="10233027" cy="97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861">
                  <a:extLst>
                    <a:ext uri="{9D8B030D-6E8A-4147-A177-3AD203B41FA5}">
                      <a16:colId xmlns:a16="http://schemas.microsoft.com/office/drawing/2014/main" xmlns="" val="4119802172"/>
                    </a:ext>
                  </a:extLst>
                </a:gridCol>
                <a:gridCol w="1461861">
                  <a:extLst>
                    <a:ext uri="{9D8B030D-6E8A-4147-A177-3AD203B41FA5}">
                      <a16:colId xmlns:a16="http://schemas.microsoft.com/office/drawing/2014/main" xmlns="" val="14653710"/>
                    </a:ext>
                  </a:extLst>
                </a:gridCol>
                <a:gridCol w="1461861">
                  <a:extLst>
                    <a:ext uri="{9D8B030D-6E8A-4147-A177-3AD203B41FA5}">
                      <a16:colId xmlns:a16="http://schemas.microsoft.com/office/drawing/2014/main" xmlns="" val="3275408539"/>
                    </a:ext>
                  </a:extLst>
                </a:gridCol>
                <a:gridCol w="1461861">
                  <a:extLst>
                    <a:ext uri="{9D8B030D-6E8A-4147-A177-3AD203B41FA5}">
                      <a16:colId xmlns:a16="http://schemas.microsoft.com/office/drawing/2014/main" xmlns="" val="3941428872"/>
                    </a:ext>
                  </a:extLst>
                </a:gridCol>
                <a:gridCol w="1461861">
                  <a:extLst>
                    <a:ext uri="{9D8B030D-6E8A-4147-A177-3AD203B41FA5}">
                      <a16:colId xmlns:a16="http://schemas.microsoft.com/office/drawing/2014/main" xmlns="" val="433945266"/>
                    </a:ext>
                  </a:extLst>
                </a:gridCol>
                <a:gridCol w="1461861">
                  <a:extLst>
                    <a:ext uri="{9D8B030D-6E8A-4147-A177-3AD203B41FA5}">
                      <a16:colId xmlns:a16="http://schemas.microsoft.com/office/drawing/2014/main" xmlns="" val="2328552914"/>
                    </a:ext>
                  </a:extLst>
                </a:gridCol>
                <a:gridCol w="1461861">
                  <a:extLst>
                    <a:ext uri="{9D8B030D-6E8A-4147-A177-3AD203B41FA5}">
                      <a16:colId xmlns:a16="http://schemas.microsoft.com/office/drawing/2014/main" xmlns="" val="1520924211"/>
                    </a:ext>
                  </a:extLst>
                </a:gridCol>
              </a:tblGrid>
              <a:tr h="5792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Fuzhou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Hubei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Xiancun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Jiudu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Ping’an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Fu’an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353127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忖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lang="en-US" sz="2000" baseline="30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ᴐŋ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lang="en-US" sz="2000" baseline="30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ᴐn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tʃ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ᴐn2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ᴐn2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ᴐ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</a:t>
                      </a:r>
                      <a:r>
                        <a:rPr lang="ru-RU" sz="2000" baseline="30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ᴐ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5963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8F1466-CB33-4E5A-B7D3-8547CDFAEA19}"/>
              </a:ext>
            </a:extLst>
          </p:cNvPr>
          <p:cNvSpPr txBox="1"/>
          <p:nvPr/>
        </p:nvSpPr>
        <p:spPr>
          <a:xfrm>
            <a:off x="911541" y="3429000"/>
            <a:ext cx="10233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StarlingSerif"/>
              </a:rPr>
              <a:t>Восходит к корню РДК </a:t>
            </a:r>
            <a:r>
              <a:rPr lang="zh-CN" altLang="en-US" sz="2400" dirty="0">
                <a:latin typeface="StarlingSerif"/>
              </a:rPr>
              <a:t>忖</a:t>
            </a:r>
            <a:r>
              <a:rPr lang="ru-RU" altLang="zh-CN" sz="2400" dirty="0">
                <a:latin typeface="StarlingSerif"/>
              </a:rPr>
              <a:t> </a:t>
            </a:r>
            <a:r>
              <a:rPr lang="ru-RU" sz="2400" dirty="0">
                <a:latin typeface="StarlingSerif"/>
              </a:rPr>
              <a:t>*</a:t>
            </a:r>
            <a:r>
              <a:rPr lang="de-DE" sz="2400" dirty="0" err="1">
                <a:latin typeface="StarlingSerif"/>
              </a:rPr>
              <a:t>shw</a:t>
            </a:r>
            <a:r>
              <a:rPr lang="de-DE" sz="24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</a:t>
            </a:r>
            <a:r>
              <a:rPr lang="de-DE" sz="2400" dirty="0" err="1">
                <a:latin typeface="StarlingSerif"/>
              </a:rPr>
              <a:t>n</a:t>
            </a:r>
            <a:r>
              <a:rPr lang="ru-RU" sz="2400" dirty="0">
                <a:latin typeface="StarlingSerif"/>
              </a:rPr>
              <a:t> </a:t>
            </a:r>
            <a:r>
              <a:rPr lang="en-US" sz="2400" dirty="0">
                <a:latin typeface="StarlingSerif"/>
              </a:rPr>
              <a:t>‘</a:t>
            </a:r>
            <a:r>
              <a:rPr lang="ru-RU" sz="2400" dirty="0">
                <a:latin typeface="StarlingSerif"/>
              </a:rPr>
              <a:t>рассчитывать, обдумывать, измерять</a:t>
            </a:r>
            <a:r>
              <a:rPr lang="en-US" sz="2400" dirty="0">
                <a:latin typeface="StarlingSerif"/>
              </a:rPr>
              <a:t>’</a:t>
            </a:r>
            <a:r>
              <a:rPr lang="ru-RU" sz="2400" dirty="0">
                <a:latin typeface="StarlingSerif"/>
              </a:rPr>
              <a:t>. Упоминается в </a:t>
            </a:r>
            <a:r>
              <a:rPr lang="ru-RU" sz="2400" dirty="0" err="1">
                <a:latin typeface="StarlingSerif"/>
              </a:rPr>
              <a:t>Шицзине</a:t>
            </a:r>
            <a:r>
              <a:rPr lang="ru-RU" sz="2400" dirty="0">
                <a:latin typeface="StarlingSerif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957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E960E4-7613-4FD2-AC22-580EBDBD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</p:spPr>
        <p:txBody>
          <a:bodyPr>
            <a:normAutofit/>
          </a:bodyPr>
          <a:lstStyle/>
          <a:p>
            <a:pPr algn="ctr"/>
            <a:r>
              <a:rPr lang="de-DE" sz="4400" dirty="0" err="1"/>
              <a:t>To</a:t>
            </a:r>
            <a:r>
              <a:rPr lang="de-DE" sz="4400" dirty="0"/>
              <a:t> push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6197F77-9A94-4D0D-AE76-AFF2FCEF2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988890"/>
              </p:ext>
            </p:extLst>
          </p:nvPr>
        </p:nvGraphicFramePr>
        <p:xfrm>
          <a:off x="2743200" y="1215517"/>
          <a:ext cx="6850660" cy="988187"/>
        </p:xfrm>
        <a:graphic>
          <a:graphicData uri="http://schemas.openxmlformats.org/drawingml/2006/table">
            <a:tbl>
              <a:tblPr firstRow="1" firstCol="1" bandRow="1"/>
              <a:tblGrid>
                <a:gridCol w="1854696">
                  <a:extLst>
                    <a:ext uri="{9D8B030D-6E8A-4147-A177-3AD203B41FA5}">
                      <a16:colId xmlns:a16="http://schemas.microsoft.com/office/drawing/2014/main" xmlns="" val="1858162203"/>
                    </a:ext>
                  </a:extLst>
                </a:gridCol>
                <a:gridCol w="1677034">
                  <a:extLst>
                    <a:ext uri="{9D8B030D-6E8A-4147-A177-3AD203B41FA5}">
                      <a16:colId xmlns:a16="http://schemas.microsoft.com/office/drawing/2014/main" xmlns="" val="2986535643"/>
                    </a:ext>
                  </a:extLst>
                </a:gridCol>
                <a:gridCol w="1659465">
                  <a:extLst>
                    <a:ext uri="{9D8B030D-6E8A-4147-A177-3AD203B41FA5}">
                      <a16:colId xmlns:a16="http://schemas.microsoft.com/office/drawing/2014/main" xmlns="" val="3541839449"/>
                    </a:ext>
                  </a:extLst>
                </a:gridCol>
                <a:gridCol w="1659465">
                  <a:extLst>
                    <a:ext uri="{9D8B030D-6E8A-4147-A177-3AD203B41FA5}">
                      <a16:colId xmlns:a16="http://schemas.microsoft.com/office/drawing/2014/main" xmlns="" val="3914838448"/>
                    </a:ext>
                  </a:extLst>
                </a:gridCol>
              </a:tblGrid>
              <a:tr h="48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effectLst/>
                        </a:rPr>
                        <a:t>Fuzhou</a:t>
                      </a:r>
                      <a:endParaRPr lang="ru-RU" sz="2400" b="1" i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effectLst/>
                        </a:rPr>
                        <a:t>Fuqing</a:t>
                      </a:r>
                      <a:endParaRPr lang="ru-RU" sz="2400" b="1" i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err="1">
                          <a:effectLst/>
                        </a:rPr>
                        <a:t>Jiudu</a:t>
                      </a:r>
                      <a:endParaRPr lang="ru-RU" sz="2400" b="1" i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5664343"/>
                  </a:ext>
                </a:extLst>
              </a:tr>
              <a:tr h="5021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thiaŋ3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thiaŋ3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thøŋ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65223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6CEAC8-85A1-4EE7-B19C-B5CD836268FA}"/>
              </a:ext>
            </a:extLst>
          </p:cNvPr>
          <p:cNvSpPr txBox="1"/>
          <p:nvPr/>
        </p:nvSpPr>
        <p:spPr>
          <a:xfrm>
            <a:off x="2149742" y="2360543"/>
            <a:ext cx="803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 альтернативному источнику</a:t>
            </a:r>
            <a:r>
              <a:rPr lang="en-US" sz="2000" dirty="0"/>
              <a:t> Lin 2002:</a:t>
            </a:r>
            <a:endParaRPr lang="ru-RU" sz="2000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C5E337A-32A1-4E44-A86E-0E484F4EA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0474"/>
              </p:ext>
            </p:extLst>
          </p:nvPr>
        </p:nvGraphicFramePr>
        <p:xfrm>
          <a:off x="2039112" y="2917492"/>
          <a:ext cx="7790688" cy="1246840"/>
        </p:xfrm>
        <a:graphic>
          <a:graphicData uri="http://schemas.openxmlformats.org/drawingml/2006/table">
            <a:tbl>
              <a:tblPr firstRow="1" firstCol="1" bandRow="1"/>
              <a:tblGrid>
                <a:gridCol w="1404476">
                  <a:extLst>
                    <a:ext uri="{9D8B030D-6E8A-4147-A177-3AD203B41FA5}">
                      <a16:colId xmlns:a16="http://schemas.microsoft.com/office/drawing/2014/main" xmlns="" val="2791450442"/>
                    </a:ext>
                  </a:extLst>
                </a:gridCol>
                <a:gridCol w="1452110">
                  <a:extLst>
                    <a:ext uri="{9D8B030D-6E8A-4147-A177-3AD203B41FA5}">
                      <a16:colId xmlns:a16="http://schemas.microsoft.com/office/drawing/2014/main" xmlns="" val="2027413103"/>
                    </a:ext>
                  </a:extLst>
                </a:gridCol>
                <a:gridCol w="1230836">
                  <a:extLst>
                    <a:ext uri="{9D8B030D-6E8A-4147-A177-3AD203B41FA5}">
                      <a16:colId xmlns:a16="http://schemas.microsoft.com/office/drawing/2014/main" xmlns="" val="1364569004"/>
                    </a:ext>
                  </a:extLst>
                </a:gridCol>
                <a:gridCol w="1089467">
                  <a:extLst>
                    <a:ext uri="{9D8B030D-6E8A-4147-A177-3AD203B41FA5}">
                      <a16:colId xmlns:a16="http://schemas.microsoft.com/office/drawing/2014/main" xmlns="" val="1580145517"/>
                    </a:ext>
                  </a:extLst>
                </a:gridCol>
                <a:gridCol w="1087930">
                  <a:extLst>
                    <a:ext uri="{9D8B030D-6E8A-4147-A177-3AD203B41FA5}">
                      <a16:colId xmlns:a16="http://schemas.microsoft.com/office/drawing/2014/main" xmlns="" val="1544760779"/>
                    </a:ext>
                  </a:extLst>
                </a:gridCol>
                <a:gridCol w="1525869">
                  <a:extLst>
                    <a:ext uri="{9D8B030D-6E8A-4147-A177-3AD203B41FA5}">
                      <a16:colId xmlns:a16="http://schemas.microsoft.com/office/drawing/2014/main" xmlns="" val="1814232993"/>
                    </a:ext>
                  </a:extLst>
                </a:gridCol>
              </a:tblGrid>
              <a:tr h="623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Fuzhou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Changle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Fuqing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Yongtai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Gutian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4304996"/>
                  </a:ext>
                </a:extLst>
              </a:tr>
              <a:tr h="623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thiaŋ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thiaŋ3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thiaŋ3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thiaŋ3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thiaŋ3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19656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BE1CE9-36CB-4301-974C-39B9C74334F4}"/>
              </a:ext>
            </a:extLst>
          </p:cNvPr>
          <p:cNvSpPr txBox="1"/>
          <p:nvPr/>
        </p:nvSpPr>
        <p:spPr>
          <a:xfrm>
            <a:off x="838200" y="4629090"/>
            <a:ext cx="10515600" cy="859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Восходит к слову </a:t>
            </a:r>
            <a:r>
              <a:rPr lang="zh-CN" altLang="en-US" sz="2400" dirty="0"/>
              <a:t>捵</a:t>
            </a:r>
            <a:r>
              <a:rPr lang="ru-RU" altLang="zh-CN" sz="2400" dirty="0"/>
              <a:t> СК </a:t>
            </a:r>
            <a:r>
              <a:rPr lang="en-US" altLang="zh-CN" sz="2400" dirty="0" err="1"/>
              <a:t>tien</a:t>
            </a:r>
            <a:r>
              <a:rPr lang="ru-RU" altLang="zh-CN" sz="2400" dirty="0"/>
              <a:t> «толкать», однако впервые оно встречается в литературных памятниках только начиная с </a:t>
            </a:r>
            <a:r>
              <a:rPr lang="de-DE" sz="2400" dirty="0"/>
              <a:t>XIV</a:t>
            </a:r>
            <a:r>
              <a:rPr lang="ru-RU" sz="2400" dirty="0"/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161059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851AA4-3BA3-43D1-9F0E-1FA0E1F8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899"/>
          </a:xfrm>
        </p:spPr>
        <p:txBody>
          <a:bodyPr/>
          <a:lstStyle/>
          <a:p>
            <a:pPr algn="ctr"/>
            <a:r>
              <a:rPr lang="en-US" dirty="0"/>
              <a:t>To cut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837BB61-2ED1-447E-85A7-080612A56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484885"/>
              </p:ext>
            </p:extLst>
          </p:nvPr>
        </p:nvGraphicFramePr>
        <p:xfrm>
          <a:off x="1223389" y="1413960"/>
          <a:ext cx="9206487" cy="828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60856">
                  <a:extLst>
                    <a:ext uri="{9D8B030D-6E8A-4147-A177-3AD203B41FA5}">
                      <a16:colId xmlns:a16="http://schemas.microsoft.com/office/drawing/2014/main" xmlns="" val="1859468375"/>
                    </a:ext>
                  </a:extLst>
                </a:gridCol>
                <a:gridCol w="1149376">
                  <a:extLst>
                    <a:ext uri="{9D8B030D-6E8A-4147-A177-3AD203B41FA5}">
                      <a16:colId xmlns:a16="http://schemas.microsoft.com/office/drawing/2014/main" xmlns="" val="893762511"/>
                    </a:ext>
                  </a:extLst>
                </a:gridCol>
                <a:gridCol w="1149376">
                  <a:extLst>
                    <a:ext uri="{9D8B030D-6E8A-4147-A177-3AD203B41FA5}">
                      <a16:colId xmlns:a16="http://schemas.microsoft.com/office/drawing/2014/main" xmlns="" val="1342967880"/>
                    </a:ext>
                  </a:extLst>
                </a:gridCol>
                <a:gridCol w="1149376">
                  <a:extLst>
                    <a:ext uri="{9D8B030D-6E8A-4147-A177-3AD203B41FA5}">
                      <a16:colId xmlns:a16="http://schemas.microsoft.com/office/drawing/2014/main" xmlns="" val="87901470"/>
                    </a:ext>
                  </a:extLst>
                </a:gridCol>
                <a:gridCol w="1149376">
                  <a:extLst>
                    <a:ext uri="{9D8B030D-6E8A-4147-A177-3AD203B41FA5}">
                      <a16:colId xmlns:a16="http://schemas.microsoft.com/office/drawing/2014/main" xmlns="" val="2025464498"/>
                    </a:ext>
                  </a:extLst>
                </a:gridCol>
                <a:gridCol w="1149376">
                  <a:extLst>
                    <a:ext uri="{9D8B030D-6E8A-4147-A177-3AD203B41FA5}">
                      <a16:colId xmlns:a16="http://schemas.microsoft.com/office/drawing/2014/main" xmlns="" val="3369503347"/>
                    </a:ext>
                  </a:extLst>
                </a:gridCol>
                <a:gridCol w="1072490">
                  <a:extLst>
                    <a:ext uri="{9D8B030D-6E8A-4147-A177-3AD203B41FA5}">
                      <a16:colId xmlns:a16="http://schemas.microsoft.com/office/drawing/2014/main" xmlns="" val="2317679823"/>
                    </a:ext>
                  </a:extLst>
                </a:gridCol>
                <a:gridCol w="1226261">
                  <a:extLst>
                    <a:ext uri="{9D8B030D-6E8A-4147-A177-3AD203B41FA5}">
                      <a16:colId xmlns:a16="http://schemas.microsoft.com/office/drawing/2014/main" xmlns="" val="2499820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Fuzhou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Gutian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Fuqing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Hubei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Xiancun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Jiudu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Pingan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6968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莝剉</a:t>
                      </a:r>
                      <a:endParaRPr lang="ru-RU" sz="2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tsh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ᴐ4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tshoi4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tsh</a:t>
                      </a:r>
                      <a:r>
                        <a:rPr lang="de-DE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ᴐy4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tsh</a:t>
                      </a:r>
                      <a:r>
                        <a:rPr lang="en-US" sz="1800" dirty="0">
                          <a:effectLst/>
                          <a:latin typeface="Starling Serif" panose="0204050205050503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ʌ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ʃ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ᴐ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tʃhᴐi4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tʃhᴐi4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14050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9F8457-3303-4525-9319-A725098AF3F5}"/>
              </a:ext>
            </a:extLst>
          </p:cNvPr>
          <p:cNvSpPr txBox="1"/>
          <p:nvPr/>
        </p:nvSpPr>
        <p:spPr>
          <a:xfrm>
            <a:off x="376428" y="2393971"/>
            <a:ext cx="1143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Восходит 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позднедревнекитайскому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слову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err="1"/>
              <a:t>shw</a:t>
            </a:r>
            <a:r>
              <a:rPr lang="en-US" sz="2400" dirty="0">
                <a:latin typeface="Starling Serif" panose="02040502050505030304" pitchFamily="18" charset="0"/>
                <a:ea typeface="Starling Serif" panose="02040502050505030304" pitchFamily="18" charset="0"/>
              </a:rPr>
              <a:t> </a:t>
            </a:r>
            <a:r>
              <a:rPr lang="en-US" sz="2400" dirty="0">
                <a:latin typeface="Times New Roman" panose="02020603050405020304" pitchFamily="18" charset="0"/>
                <a:ea typeface="Starling Serif" panose="02040502050505030304" pitchFamily="18" charset="0"/>
                <a:cs typeface="Times New Roman" panose="02020603050405020304" pitchFamily="18" charset="0"/>
              </a:rPr>
              <a:t>‘</a:t>
            </a:r>
            <a:r>
              <a:rPr lang="ru-RU" sz="2400" dirty="0">
                <a:latin typeface="Times New Roman" panose="02020603050405020304" pitchFamily="18" charset="0"/>
                <a:ea typeface="Starling Serif" panose="02040502050505030304" pitchFamily="18" charset="0"/>
                <a:cs typeface="Times New Roman" panose="02020603050405020304" pitchFamily="18" charset="0"/>
              </a:rPr>
              <a:t>рубить, изрубить</a:t>
            </a:r>
            <a:r>
              <a:rPr lang="en-US" sz="2400" dirty="0">
                <a:latin typeface="Times New Roman" panose="02020603050405020304" pitchFamily="18" charset="0"/>
                <a:ea typeface="Starling Serif" panose="0204050205050503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ea typeface="Starling Serif" panose="02040502050505030304" pitchFamily="18" charset="0"/>
                <a:cs typeface="Times New Roman" panose="02020603050405020304" pitchFamily="18" charset="0"/>
              </a:rPr>
              <a:t>, которое начинает употребляться в литературных памятниках начиная с </a:t>
            </a:r>
            <a:r>
              <a:rPr lang="en-US" sz="2400" dirty="0">
                <a:latin typeface="Times New Roman" panose="02020603050405020304" pitchFamily="18" charset="0"/>
                <a:ea typeface="Starling Serif" panose="02040502050505030304" pitchFamily="18" charset="0"/>
                <a:cs typeface="Times New Roman" panose="02020603050405020304" pitchFamily="18" charset="0"/>
              </a:rPr>
              <a:t>IV-V </a:t>
            </a:r>
            <a:r>
              <a:rPr lang="ru-RU" sz="2400" dirty="0">
                <a:latin typeface="Times New Roman" panose="02020603050405020304" pitchFamily="18" charset="0"/>
                <a:ea typeface="Starling Serif" panose="02040502050505030304" pitchFamily="18" charset="0"/>
                <a:cs typeface="Times New Roman" panose="02020603050405020304" pitchFamily="18" charset="0"/>
              </a:rPr>
              <a:t>вв.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CB245B9-E4FF-4836-8BBE-1324C1412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18252"/>
              </p:ext>
            </p:extLst>
          </p:nvPr>
        </p:nvGraphicFramePr>
        <p:xfrm>
          <a:off x="1920240" y="3430694"/>
          <a:ext cx="7318248" cy="895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673">
                  <a:extLst>
                    <a:ext uri="{9D8B030D-6E8A-4147-A177-3AD203B41FA5}">
                      <a16:colId xmlns:a16="http://schemas.microsoft.com/office/drawing/2014/main" xmlns="" val="204493889"/>
                    </a:ext>
                  </a:extLst>
                </a:gridCol>
                <a:gridCol w="1404135">
                  <a:extLst>
                    <a:ext uri="{9D8B030D-6E8A-4147-A177-3AD203B41FA5}">
                      <a16:colId xmlns:a16="http://schemas.microsoft.com/office/drawing/2014/main" xmlns="" val="303426419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xmlns="" val="928344121"/>
                    </a:ext>
                  </a:extLst>
                </a:gridCol>
                <a:gridCol w="1252728">
                  <a:extLst>
                    <a:ext uri="{9D8B030D-6E8A-4147-A177-3AD203B41FA5}">
                      <a16:colId xmlns:a16="http://schemas.microsoft.com/office/drawing/2014/main" xmlns="" val="2194824010"/>
                    </a:ext>
                  </a:extLst>
                </a:gridCol>
                <a:gridCol w="1648968">
                  <a:extLst>
                    <a:ext uri="{9D8B030D-6E8A-4147-A177-3AD203B41FA5}">
                      <a16:colId xmlns:a16="http://schemas.microsoft.com/office/drawing/2014/main" xmlns="" val="2282211144"/>
                    </a:ext>
                  </a:extLst>
                </a:gridCol>
              </a:tblGrid>
              <a:tr h="455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Fu’an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Xiancun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Hubei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Jiudu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91276389"/>
                  </a:ext>
                </a:extLst>
              </a:tr>
              <a:tr h="385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r>
                        <a:rPr lang="zh-CN" altLang="en-US" sz="2800" dirty="0">
                          <a:effectLst/>
                        </a:rPr>
                        <a:t>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khaʔ</a:t>
                      </a: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khat6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khat6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khat6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46421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92CBCB5-B8A2-4F59-85CB-3C274683EB3F}"/>
              </a:ext>
            </a:extLst>
          </p:cNvPr>
          <p:cNvSpPr txBox="1"/>
          <p:nvPr/>
        </p:nvSpPr>
        <p:spPr>
          <a:xfrm>
            <a:off x="438912" y="4730342"/>
            <a:ext cx="11439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Восходит к КДК слову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割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kāt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резать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слова  используются применительно к дровам и хворосту. </a:t>
            </a:r>
          </a:p>
        </p:txBody>
      </p:sp>
    </p:spTree>
    <p:extLst>
      <p:ext uri="{BB962C8B-B14F-4D97-AF65-F5344CB8AC3E}">
        <p14:creationId xmlns:p14="http://schemas.microsoft.com/office/powerpoint/2010/main" val="149811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FEBA8-6627-4DDF-B1B5-E2EBD9BB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18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Wet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34494EA-D7BB-4C44-9BE1-FDCBB83DB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750408"/>
              </p:ext>
            </p:extLst>
          </p:nvPr>
        </p:nvGraphicFramePr>
        <p:xfrm>
          <a:off x="2011109" y="1660546"/>
          <a:ext cx="8169781" cy="830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874">
                  <a:extLst>
                    <a:ext uri="{9D8B030D-6E8A-4147-A177-3AD203B41FA5}">
                      <a16:colId xmlns:a16="http://schemas.microsoft.com/office/drawing/2014/main" xmlns="" val="155173148"/>
                    </a:ext>
                  </a:extLst>
                </a:gridCol>
                <a:gridCol w="1200442">
                  <a:extLst>
                    <a:ext uri="{9D8B030D-6E8A-4147-A177-3AD203B41FA5}">
                      <a16:colId xmlns:a16="http://schemas.microsoft.com/office/drawing/2014/main" xmlns="" val="1880777662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xmlns="" val="2089846349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xmlns="" val="1209587666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xmlns="" val="1748338699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10407313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701686995"/>
                    </a:ext>
                  </a:extLst>
                </a:gridCol>
                <a:gridCol w="874965">
                  <a:extLst>
                    <a:ext uri="{9D8B030D-6E8A-4147-A177-3AD203B41FA5}">
                      <a16:colId xmlns:a16="http://schemas.microsoft.com/office/drawing/2014/main" xmlns="" val="1683106513"/>
                    </a:ext>
                  </a:extLst>
                </a:gridCol>
              </a:tblGrid>
              <a:tr h="3302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Fuzhou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Gutian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Fuqing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Hubei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Xiancun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Pingan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Fu’an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1750100"/>
                  </a:ext>
                </a:extLst>
              </a:tr>
              <a:tr h="5007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</a:rPr>
                        <a:t>濫 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effectLst/>
                        </a:rPr>
                        <a:t>~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effectLst/>
                        </a:rPr>
                        <a:t>爛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laŋ5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laŋ5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laŋ5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lan3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lan3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laŋ5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laŋ5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40712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E2176E-A5E9-48FB-9546-4593690E8B1A}"/>
              </a:ext>
            </a:extLst>
          </p:cNvPr>
          <p:cNvSpPr txBox="1"/>
          <p:nvPr/>
        </p:nvSpPr>
        <p:spPr>
          <a:xfrm>
            <a:off x="838200" y="4398264"/>
            <a:ext cx="11497056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0AE215-6720-4D90-99EE-D1DD11040DF3}"/>
              </a:ext>
            </a:extLst>
          </p:cNvPr>
          <p:cNvSpPr txBox="1"/>
          <p:nvPr/>
        </p:nvSpPr>
        <p:spPr>
          <a:xfrm>
            <a:off x="638175" y="3795249"/>
            <a:ext cx="1024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Восходит к КДК лексеме  </a:t>
            </a:r>
            <a:r>
              <a:rPr lang="zh-CN" altLang="en-US" sz="2400" dirty="0"/>
              <a:t>濫</a:t>
            </a:r>
            <a:r>
              <a:rPr lang="ru-RU" altLang="zh-CN" sz="2400" dirty="0"/>
              <a:t> *</a:t>
            </a:r>
            <a:r>
              <a:rPr lang="de-DE" altLang="zh-CN" sz="2400" dirty="0" err="1"/>
              <a:t>rāmh</a:t>
            </a:r>
            <a:r>
              <a:rPr lang="de-DE" altLang="zh-CN" sz="2400" dirty="0"/>
              <a:t> </a:t>
            </a:r>
            <a:r>
              <a:rPr lang="en-US" altLang="zh-CN" sz="2400" dirty="0"/>
              <a:t>‘ </a:t>
            </a:r>
            <a:r>
              <a:rPr lang="ru-RU" sz="2400" dirty="0"/>
              <a:t>разливаться (о воде)’. В данном случае произошел семантический переход  ‘разливаться ’ → ‘мокрый’.</a:t>
            </a:r>
            <a:endParaRPr lang="ru-RU" sz="24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0799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956C51-C8A1-4656-9DA9-92A514ACF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47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Rotten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ADCA6E8-29F4-41B7-AC4A-80CF3EF9C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243612"/>
              </p:ext>
            </p:extLst>
          </p:nvPr>
        </p:nvGraphicFramePr>
        <p:xfrm>
          <a:off x="3787140" y="1332855"/>
          <a:ext cx="4617720" cy="856452"/>
        </p:xfrm>
        <a:graphic>
          <a:graphicData uri="http://schemas.openxmlformats.org/drawingml/2006/table">
            <a:tbl>
              <a:tblPr firstRow="1" firstCol="1" bandRow="1"/>
              <a:tblGrid>
                <a:gridCol w="2141804">
                  <a:extLst>
                    <a:ext uri="{9D8B030D-6E8A-4147-A177-3AD203B41FA5}">
                      <a16:colId xmlns:a16="http://schemas.microsoft.com/office/drawing/2014/main" xmlns="" val="3443230659"/>
                    </a:ext>
                  </a:extLst>
                </a:gridCol>
                <a:gridCol w="2475916">
                  <a:extLst>
                    <a:ext uri="{9D8B030D-6E8A-4147-A177-3AD203B41FA5}">
                      <a16:colId xmlns:a16="http://schemas.microsoft.com/office/drawing/2014/main" xmlns="" val="1148525498"/>
                    </a:ext>
                  </a:extLst>
                </a:gridCol>
              </a:tblGrid>
              <a:tr h="318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Fuzhou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Gutian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7766164"/>
                  </a:ext>
                </a:extLst>
              </a:tr>
              <a:tr h="4824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ᴐ</a:t>
                      </a: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uʔ6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1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mouk6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302854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B28BE68-4BFF-4B43-8CD1-D6F68E52A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507206"/>
              </p:ext>
            </p:extLst>
          </p:nvPr>
        </p:nvGraphicFramePr>
        <p:xfrm>
          <a:off x="2984182" y="2834628"/>
          <a:ext cx="6223635" cy="1188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582">
                  <a:extLst>
                    <a:ext uri="{9D8B030D-6E8A-4147-A177-3AD203B41FA5}">
                      <a16:colId xmlns:a16="http://schemas.microsoft.com/office/drawing/2014/main" xmlns="" val="3489454534"/>
                    </a:ext>
                  </a:extLst>
                </a:gridCol>
                <a:gridCol w="1578760">
                  <a:extLst>
                    <a:ext uri="{9D8B030D-6E8A-4147-A177-3AD203B41FA5}">
                      <a16:colId xmlns:a16="http://schemas.microsoft.com/office/drawing/2014/main" xmlns="" val="1299024200"/>
                    </a:ext>
                  </a:extLst>
                </a:gridCol>
                <a:gridCol w="1397430">
                  <a:extLst>
                    <a:ext uri="{9D8B030D-6E8A-4147-A177-3AD203B41FA5}">
                      <a16:colId xmlns:a16="http://schemas.microsoft.com/office/drawing/2014/main" xmlns="" val="1015634331"/>
                    </a:ext>
                  </a:extLst>
                </a:gridCol>
                <a:gridCol w="1384863">
                  <a:extLst>
                    <a:ext uri="{9D8B030D-6E8A-4147-A177-3AD203B41FA5}">
                      <a16:colId xmlns:a16="http://schemas.microsoft.com/office/drawing/2014/main" xmlns="" val="1446120720"/>
                    </a:ext>
                  </a:extLst>
                </a:gridCol>
              </a:tblGrid>
              <a:tr h="567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Fuchou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Changle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Fuqing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Ningde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9509666"/>
                  </a:ext>
                </a:extLst>
              </a:tr>
              <a:tr h="620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000" dirty="0">
                          <a:effectLst/>
                        </a:rPr>
                        <a:t>瘼</a:t>
                      </a:r>
                      <a:r>
                        <a:rPr lang="en-US" sz="2000" dirty="0">
                          <a:effectLst/>
                        </a:rPr>
                        <a:t> mɒuʔ6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mᴐuk6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moʔ6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mᴐk</a:t>
                      </a:r>
                      <a:r>
                        <a:rPr lang="en-US" sz="2000" dirty="0">
                          <a:effectLst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10999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8A1C2C-2335-41A6-B26D-E57006FC8D08}"/>
              </a:ext>
            </a:extLst>
          </p:cNvPr>
          <p:cNvSpPr txBox="1"/>
          <p:nvPr/>
        </p:nvSpPr>
        <p:spPr>
          <a:xfrm>
            <a:off x="838200" y="4253284"/>
            <a:ext cx="1030452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Вероятно, является заимствованием из мон-кхмерских языков см. когнаты: </a:t>
            </a:r>
            <a:r>
              <a:rPr lang="ru-RU" sz="2400" i="1" dirty="0"/>
              <a:t>вьетнамский </a:t>
            </a:r>
            <a:r>
              <a:rPr lang="de-DE" sz="2400" dirty="0" err="1"/>
              <a:t>môc</a:t>
            </a:r>
            <a:r>
              <a:rPr lang="ru-RU" sz="2400" i="1" dirty="0"/>
              <a:t> ‘заплесневелый’</a:t>
            </a:r>
            <a:r>
              <a:rPr lang="de-DE" sz="2400" i="1" dirty="0"/>
              <a:t>, </a:t>
            </a:r>
            <a:r>
              <a:rPr lang="ru-RU" sz="2400" i="1" dirty="0"/>
              <a:t>вост. </a:t>
            </a:r>
            <a:r>
              <a:rPr lang="ru-RU" sz="2400" i="1" dirty="0" err="1"/>
              <a:t>бахнарский</a:t>
            </a:r>
            <a:r>
              <a:rPr lang="ru-RU" sz="2400" i="1" dirty="0"/>
              <a:t> </a:t>
            </a:r>
            <a:r>
              <a:rPr lang="de-DE" sz="2400" dirty="0" err="1"/>
              <a:t>muk</a:t>
            </a:r>
            <a:r>
              <a:rPr lang="ru-RU" sz="2400" i="1" dirty="0"/>
              <a:t>  ‘заплесневелый, гнилой’, </a:t>
            </a:r>
            <a:r>
              <a:rPr lang="ru-RU" sz="2400" i="1" dirty="0" err="1"/>
              <a:t>бахнарский</a:t>
            </a:r>
            <a:r>
              <a:rPr lang="ru-RU" sz="2400" i="1" dirty="0"/>
              <a:t> </a:t>
            </a:r>
            <a:r>
              <a:rPr lang="en-US" sz="2400" dirty="0" err="1"/>
              <a:t>buk</a:t>
            </a:r>
            <a:r>
              <a:rPr lang="en-US" sz="2400" i="1" dirty="0"/>
              <a:t> </a:t>
            </a:r>
            <a:r>
              <a:rPr lang="ru-RU" sz="2400" i="1" dirty="0"/>
              <a:t>‘заплесневелый, гнилой’, кхмерский </a:t>
            </a:r>
            <a:r>
              <a:rPr lang="en-US" sz="2400" dirty="0" err="1"/>
              <a:t>pùk</a:t>
            </a:r>
            <a:r>
              <a:rPr lang="ru-RU" sz="2400" i="1" dirty="0"/>
              <a:t> ‘гнилой’ </a:t>
            </a:r>
            <a:r>
              <a:rPr lang="en-US" sz="2400" dirty="0"/>
              <a:t>[</a:t>
            </a:r>
            <a:r>
              <a:rPr lang="en-US" sz="2400" dirty="0" err="1"/>
              <a:t>Shorto</a:t>
            </a:r>
            <a:r>
              <a:rPr lang="en-US" sz="2400" dirty="0"/>
              <a:t> </a:t>
            </a:r>
            <a:r>
              <a:rPr lang="ru-RU" sz="2400" dirty="0"/>
              <a:t>2006: 150</a:t>
            </a:r>
            <a:r>
              <a:rPr lang="en-US" sz="2400" dirty="0"/>
              <a:t>].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82D892-60C1-44FD-BEDF-E1AF7558BACF}"/>
              </a:ext>
            </a:extLst>
          </p:cNvPr>
          <p:cNvSpPr txBox="1"/>
          <p:nvPr/>
        </p:nvSpPr>
        <p:spPr>
          <a:xfrm>
            <a:off x="3539490" y="2320468"/>
            <a:ext cx="7452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альтернативному источнику </a:t>
            </a:r>
            <a:r>
              <a:rPr lang="en-US" dirty="0"/>
              <a:t>Lin 2002: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581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8E96F-5568-4FD4-9800-234405AD2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1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Bad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C83C2CF-30AA-4A3D-95D9-5E4EC18DDE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279594"/>
              </p:ext>
            </p:extLst>
          </p:nvPr>
        </p:nvGraphicFramePr>
        <p:xfrm>
          <a:off x="2441827" y="1586103"/>
          <a:ext cx="8146143" cy="1278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976">
                  <a:extLst>
                    <a:ext uri="{9D8B030D-6E8A-4147-A177-3AD203B41FA5}">
                      <a16:colId xmlns:a16="http://schemas.microsoft.com/office/drawing/2014/main" xmlns="" val="1741135300"/>
                    </a:ext>
                  </a:extLst>
                </a:gridCol>
                <a:gridCol w="1078701">
                  <a:extLst>
                    <a:ext uri="{9D8B030D-6E8A-4147-A177-3AD203B41FA5}">
                      <a16:colId xmlns:a16="http://schemas.microsoft.com/office/drawing/2014/main" xmlns="" val="4271888218"/>
                    </a:ext>
                  </a:extLst>
                </a:gridCol>
                <a:gridCol w="1246974">
                  <a:extLst>
                    <a:ext uri="{9D8B030D-6E8A-4147-A177-3AD203B41FA5}">
                      <a16:colId xmlns:a16="http://schemas.microsoft.com/office/drawing/2014/main" xmlns="" val="2569494827"/>
                    </a:ext>
                  </a:extLst>
                </a:gridCol>
                <a:gridCol w="1067400">
                  <a:extLst>
                    <a:ext uri="{9D8B030D-6E8A-4147-A177-3AD203B41FA5}">
                      <a16:colId xmlns:a16="http://schemas.microsoft.com/office/drawing/2014/main" xmlns="" val="48039909"/>
                    </a:ext>
                  </a:extLst>
                </a:gridCol>
                <a:gridCol w="1245718">
                  <a:extLst>
                    <a:ext uri="{9D8B030D-6E8A-4147-A177-3AD203B41FA5}">
                      <a16:colId xmlns:a16="http://schemas.microsoft.com/office/drawing/2014/main" xmlns="" val="1927774222"/>
                    </a:ext>
                  </a:extLst>
                </a:gridCol>
                <a:gridCol w="1246974">
                  <a:extLst>
                    <a:ext uri="{9D8B030D-6E8A-4147-A177-3AD203B41FA5}">
                      <a16:colId xmlns:a16="http://schemas.microsoft.com/office/drawing/2014/main" xmlns="" val="3866072239"/>
                    </a:ext>
                  </a:extLst>
                </a:gridCol>
                <a:gridCol w="1067400">
                  <a:extLst>
                    <a:ext uri="{9D8B030D-6E8A-4147-A177-3AD203B41FA5}">
                      <a16:colId xmlns:a16="http://schemas.microsoft.com/office/drawing/2014/main" xmlns="" val="2421130181"/>
                    </a:ext>
                  </a:extLst>
                </a:gridCol>
              </a:tblGrid>
              <a:tr h="9658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Fuzhou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Gutian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Fuqing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Hubei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Xiancun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Jiudu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7825212"/>
                  </a:ext>
                </a:extLst>
              </a:tr>
              <a:tr h="186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呆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ŋ</a:t>
                      </a:r>
                      <a:r>
                        <a:rPr lang="en-US" sz="2000">
                          <a:effectLst/>
                        </a:rPr>
                        <a:t>ai</a:t>
                      </a: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ŋai2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ŋai2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ŋai2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ŋai2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ŋai2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81429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8DC6E3-DB49-4A96-B62B-2D415742E0AB}"/>
              </a:ext>
            </a:extLst>
          </p:cNvPr>
          <p:cNvSpPr txBox="1"/>
          <p:nvPr/>
        </p:nvSpPr>
        <p:spPr>
          <a:xfrm>
            <a:off x="878219" y="3584448"/>
            <a:ext cx="10789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200" dirty="0"/>
              <a:t>Вероятно, восходит к ханьскому слову </a:t>
            </a:r>
            <a:r>
              <a:rPr lang="zh-CN" altLang="en-US" sz="2200" dirty="0"/>
              <a:t>騃</a:t>
            </a:r>
            <a:r>
              <a:rPr lang="en-US" altLang="zh-CN" sz="2200" dirty="0"/>
              <a:t> *</a:t>
            </a:r>
            <a:r>
              <a:rPr lang="de-DE" altLang="zh-CN" sz="2200" dirty="0" err="1"/>
              <a:t>ŋh</a:t>
            </a:r>
            <a:r>
              <a:rPr lang="de-DE" altLang="zh-CN" sz="2200" dirty="0">
                <a:latin typeface="Starling Serif" panose="02040502050505030304" pitchFamily="18" charset="0"/>
                <a:ea typeface="Starling Serif" panose="02040502050505030304" pitchFamily="18" charset="0"/>
              </a:rPr>
              <a:t></a:t>
            </a:r>
            <a:r>
              <a:rPr lang="ru-RU" altLang="zh-CN" sz="2200" dirty="0"/>
              <a:t> </a:t>
            </a:r>
            <a:r>
              <a:rPr lang="en-US" altLang="zh-CN" sz="2200" dirty="0"/>
              <a:t>‘</a:t>
            </a:r>
            <a:r>
              <a:rPr lang="ru-RU" altLang="zh-CN" sz="2200" dirty="0"/>
              <a:t>глупый, тупой</a:t>
            </a:r>
            <a:r>
              <a:rPr lang="en-US" altLang="zh-CN" sz="2200" dirty="0"/>
              <a:t>’</a:t>
            </a:r>
            <a:r>
              <a:rPr lang="ru-RU" altLang="zh-CN" sz="2200" dirty="0"/>
              <a:t>, которое  в литературных памятниках записывалось множеством разных знаков.</a:t>
            </a:r>
            <a:r>
              <a:rPr lang="ru-RU" altLang="zh-CN" sz="2000" dirty="0"/>
              <a:t/>
            </a:r>
            <a:br>
              <a:rPr lang="ru-RU" altLang="zh-CN" sz="2000" dirty="0"/>
            </a:br>
            <a:r>
              <a:rPr lang="ru-RU" altLang="zh-CN" dirty="0"/>
              <a:t/>
            </a:r>
            <a:br>
              <a:rPr lang="ru-RU" altLang="zh-CN" dirty="0"/>
            </a:br>
            <a:endParaRPr lang="ru-RU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21032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6ADEA-8F6D-480E-983F-26E6F208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How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F9AF635-730D-4433-AC87-1CE294AA89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908060"/>
              </p:ext>
            </p:extLst>
          </p:nvPr>
        </p:nvGraphicFramePr>
        <p:xfrm>
          <a:off x="1120775" y="1825625"/>
          <a:ext cx="1023302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289">
                  <a:extLst>
                    <a:ext uri="{9D8B030D-6E8A-4147-A177-3AD203B41FA5}">
                      <a16:colId xmlns:a16="http://schemas.microsoft.com/office/drawing/2014/main" xmlns="" val="3710359132"/>
                    </a:ext>
                  </a:extLst>
                </a:gridCol>
                <a:gridCol w="1733719">
                  <a:extLst>
                    <a:ext uri="{9D8B030D-6E8A-4147-A177-3AD203B41FA5}">
                      <a16:colId xmlns:a16="http://schemas.microsoft.com/office/drawing/2014/main" xmlns="" val="2552442576"/>
                    </a:ext>
                  </a:extLst>
                </a:gridCol>
                <a:gridCol w="1705504">
                  <a:extLst>
                    <a:ext uri="{9D8B030D-6E8A-4147-A177-3AD203B41FA5}">
                      <a16:colId xmlns:a16="http://schemas.microsoft.com/office/drawing/2014/main" xmlns="" val="1350776684"/>
                    </a:ext>
                  </a:extLst>
                </a:gridCol>
                <a:gridCol w="1705504">
                  <a:extLst>
                    <a:ext uri="{9D8B030D-6E8A-4147-A177-3AD203B41FA5}">
                      <a16:colId xmlns:a16="http://schemas.microsoft.com/office/drawing/2014/main" xmlns="" val="3273903282"/>
                    </a:ext>
                  </a:extLst>
                </a:gridCol>
                <a:gridCol w="1705504">
                  <a:extLst>
                    <a:ext uri="{9D8B030D-6E8A-4147-A177-3AD203B41FA5}">
                      <a16:colId xmlns:a16="http://schemas.microsoft.com/office/drawing/2014/main" xmlns="" val="1403879764"/>
                    </a:ext>
                  </a:extLst>
                </a:gridCol>
                <a:gridCol w="1705504">
                  <a:extLst>
                    <a:ext uri="{9D8B030D-6E8A-4147-A177-3AD203B41FA5}">
                      <a16:colId xmlns:a16="http://schemas.microsoft.com/office/drawing/2014/main" xmlns="" val="3666265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Fuzhou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Fuqing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Hubei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Xiancun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Jiudu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Ping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349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  <a:r>
                        <a:rPr lang="de-DE" sz="2000" dirty="0"/>
                        <a:t>suoŋ1-ŋi2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tsaŋ3-tshaŋ1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ʃ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ien5-nie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tɕiŋ5-ŋe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tɕin5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ni</a:t>
                      </a: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tse5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-ne5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51427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709048-D595-400B-8389-371540DE0FB1}"/>
              </a:ext>
            </a:extLst>
          </p:cNvPr>
          <p:cNvSpPr txBox="1"/>
          <p:nvPr/>
        </p:nvSpPr>
        <p:spPr>
          <a:xfrm>
            <a:off x="1120775" y="3429000"/>
            <a:ext cx="886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Этимология неизвестна.</a:t>
            </a:r>
          </a:p>
        </p:txBody>
      </p:sp>
    </p:spTree>
    <p:extLst>
      <p:ext uri="{BB962C8B-B14F-4D97-AF65-F5344CB8AC3E}">
        <p14:creationId xmlns:p14="http://schemas.microsoft.com/office/powerpoint/2010/main" val="346688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B051C-391E-4CF4-9A4F-0060176A4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To rub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5120B9C-29CA-4D9E-A397-04AD4299A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524828"/>
              </p:ext>
            </p:extLst>
          </p:nvPr>
        </p:nvGraphicFramePr>
        <p:xfrm>
          <a:off x="2707069" y="1790483"/>
          <a:ext cx="6960807" cy="1194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832">
                  <a:extLst>
                    <a:ext uri="{9D8B030D-6E8A-4147-A177-3AD203B41FA5}">
                      <a16:colId xmlns:a16="http://schemas.microsoft.com/office/drawing/2014/main" xmlns="" val="1694480561"/>
                    </a:ext>
                  </a:extLst>
                </a:gridCol>
                <a:gridCol w="1433971">
                  <a:extLst>
                    <a:ext uri="{9D8B030D-6E8A-4147-A177-3AD203B41FA5}">
                      <a16:colId xmlns:a16="http://schemas.microsoft.com/office/drawing/2014/main" xmlns="" val="2759643984"/>
                    </a:ext>
                  </a:extLst>
                </a:gridCol>
                <a:gridCol w="1030791">
                  <a:extLst>
                    <a:ext uri="{9D8B030D-6E8A-4147-A177-3AD203B41FA5}">
                      <a16:colId xmlns:a16="http://schemas.microsoft.com/office/drawing/2014/main" xmlns="" val="2559702134"/>
                    </a:ext>
                  </a:extLst>
                </a:gridCol>
                <a:gridCol w="1082852">
                  <a:extLst>
                    <a:ext uri="{9D8B030D-6E8A-4147-A177-3AD203B41FA5}">
                      <a16:colId xmlns:a16="http://schemas.microsoft.com/office/drawing/2014/main" xmlns="" val="891763171"/>
                    </a:ext>
                  </a:extLst>
                </a:gridCol>
                <a:gridCol w="1145324">
                  <a:extLst>
                    <a:ext uri="{9D8B030D-6E8A-4147-A177-3AD203B41FA5}">
                      <a16:colId xmlns:a16="http://schemas.microsoft.com/office/drawing/2014/main" xmlns="" val="2691072810"/>
                    </a:ext>
                  </a:extLst>
                </a:gridCol>
                <a:gridCol w="1416037">
                  <a:extLst>
                    <a:ext uri="{9D8B030D-6E8A-4147-A177-3AD203B41FA5}">
                      <a16:colId xmlns:a16="http://schemas.microsoft.com/office/drawing/2014/main" xmlns="" val="1476065696"/>
                    </a:ext>
                  </a:extLst>
                </a:gridCol>
              </a:tblGrid>
              <a:tr h="5106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Fuzhou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Hubei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Xiancun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Jiudu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Fu’an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5992710"/>
                  </a:ext>
                </a:extLst>
              </a:tr>
              <a:tr h="6834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dirty="0">
                          <a:effectLst/>
                        </a:rPr>
                        <a:t>掇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tshuᴐʔ6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tʃ</a:t>
                      </a:r>
                      <a:r>
                        <a:rPr lang="en-US" sz="2000" dirty="0">
                          <a:effectLst/>
                        </a:rPr>
                        <a:t>hyuk8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tʃh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ru-RU" sz="2000" dirty="0">
                          <a:effectLst/>
                        </a:rPr>
                        <a:t>k</a:t>
                      </a:r>
                      <a:r>
                        <a:rPr lang="en-US" sz="2000" dirty="0">
                          <a:effectLst/>
                        </a:rPr>
                        <a:t>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tʃhøk</a:t>
                      </a:r>
                      <a:r>
                        <a:rPr lang="en-US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tʃhøk</a:t>
                      </a:r>
                      <a:r>
                        <a:rPr lang="en-US" sz="2000" dirty="0">
                          <a:effectLst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554859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C88407-3F5A-487B-BEC6-4C65B9B90296}"/>
              </a:ext>
            </a:extLst>
          </p:cNvPr>
          <p:cNvSpPr txBox="1"/>
          <p:nvPr/>
        </p:nvSpPr>
        <p:spPr>
          <a:xfrm>
            <a:off x="838200" y="3429000"/>
            <a:ext cx="10911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Этимология неизвестна. Иероглиф </a:t>
            </a:r>
            <a:r>
              <a:rPr lang="zh-CN" altLang="en-US" sz="2800" dirty="0"/>
              <a:t>掇</a:t>
            </a:r>
            <a:r>
              <a:rPr lang="ru-RU" altLang="zh-CN" sz="2800" dirty="0"/>
              <a:t> КДК </a:t>
            </a:r>
            <a:r>
              <a:rPr lang="en-US" altLang="zh-CN" sz="2800" dirty="0"/>
              <a:t>*</a:t>
            </a:r>
            <a:r>
              <a:rPr lang="en-US" altLang="zh-CN" sz="2800" dirty="0" err="1"/>
              <a:t>twāt</a:t>
            </a:r>
            <a:r>
              <a:rPr lang="ru-RU" altLang="zh-CN" sz="2800" dirty="0"/>
              <a:t> </a:t>
            </a:r>
            <a:r>
              <a:rPr lang="en-US" altLang="zh-CN" sz="2800" dirty="0"/>
              <a:t>‘</a:t>
            </a:r>
            <a:r>
              <a:rPr lang="ru-RU" altLang="zh-CN" sz="2800" dirty="0"/>
              <a:t>собирать, подбирать</a:t>
            </a:r>
            <a:r>
              <a:rPr lang="en-US" altLang="zh-CN" sz="2800" dirty="0"/>
              <a:t>’</a:t>
            </a:r>
            <a:r>
              <a:rPr lang="ru-RU" altLang="zh-CN" sz="2800" dirty="0"/>
              <a:t> подобран из-за фонетического сходства</a:t>
            </a:r>
            <a:r>
              <a:rPr lang="en-US" altLang="zh-CN" sz="2800" dirty="0"/>
              <a:t>.</a:t>
            </a:r>
            <a:endParaRPr lang="zh-CN" altLang="en-US" sz="2800" dirty="0"/>
          </a:p>
          <a:p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80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44EDD293-E4B0-42EE-9CA2-9EE09ED1CC18}"/>
              </a:ext>
            </a:extLst>
          </p:cNvPr>
          <p:cNvSpPr/>
          <p:nvPr/>
        </p:nvSpPr>
        <p:spPr>
          <a:xfrm>
            <a:off x="7406640" y="140030"/>
            <a:ext cx="2305855" cy="614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Fuzhou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038A74E7-BD3D-4605-B34C-1C5837A7E090}"/>
              </a:ext>
            </a:extLst>
          </p:cNvPr>
          <p:cNvSpPr/>
          <p:nvPr/>
        </p:nvSpPr>
        <p:spPr>
          <a:xfrm>
            <a:off x="7390472" y="956577"/>
            <a:ext cx="2305855" cy="524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Gutian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11AA76F7-44FE-4517-8927-53A39E58D430}"/>
              </a:ext>
            </a:extLst>
          </p:cNvPr>
          <p:cNvSpPr/>
          <p:nvPr/>
        </p:nvSpPr>
        <p:spPr>
          <a:xfrm>
            <a:off x="7390472" y="1729651"/>
            <a:ext cx="2305855" cy="5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Fuqing</a:t>
            </a:r>
            <a:endParaRPr lang="ru-RU" sz="2400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B2E954D-9807-4DBB-8076-77C861E9A8DB}"/>
              </a:ext>
            </a:extLst>
          </p:cNvPr>
          <p:cNvSpPr/>
          <p:nvPr/>
        </p:nvSpPr>
        <p:spPr>
          <a:xfrm>
            <a:off x="7390472" y="2467447"/>
            <a:ext cx="2305855" cy="5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Hubei</a:t>
            </a:r>
            <a:endParaRPr lang="ru-RU" sz="2400" b="1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E2643419-3B81-4A3D-AE10-465267395BC3}"/>
              </a:ext>
            </a:extLst>
          </p:cNvPr>
          <p:cNvSpPr/>
          <p:nvPr/>
        </p:nvSpPr>
        <p:spPr>
          <a:xfrm>
            <a:off x="7390472" y="3226833"/>
            <a:ext cx="2305855" cy="5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Xiancun</a:t>
            </a:r>
            <a:endParaRPr lang="ru-RU" sz="2400" b="1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A198FDCD-30CA-42E3-A21D-EB7922C43E38}"/>
              </a:ext>
            </a:extLst>
          </p:cNvPr>
          <p:cNvSpPr/>
          <p:nvPr/>
        </p:nvSpPr>
        <p:spPr>
          <a:xfrm>
            <a:off x="7390472" y="3959656"/>
            <a:ext cx="2305855" cy="5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Jiudu</a:t>
            </a:r>
            <a:endParaRPr lang="ru-RU" sz="2400" b="1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C4D67C9E-A6EF-44C0-840B-78BAEB2CBCB9}"/>
              </a:ext>
            </a:extLst>
          </p:cNvPr>
          <p:cNvSpPr/>
          <p:nvPr/>
        </p:nvSpPr>
        <p:spPr>
          <a:xfrm>
            <a:off x="7406640" y="4696699"/>
            <a:ext cx="2305855" cy="5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Ping’an</a:t>
            </a:r>
            <a:endParaRPr lang="ru-RU" sz="2400" b="1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4C01FE21-0DD2-4A58-B167-E774E71DC9CC}"/>
              </a:ext>
            </a:extLst>
          </p:cNvPr>
          <p:cNvSpPr/>
          <p:nvPr/>
        </p:nvSpPr>
        <p:spPr>
          <a:xfrm>
            <a:off x="7390344" y="5451865"/>
            <a:ext cx="2322151" cy="5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Shouning</a:t>
            </a:r>
            <a:endParaRPr lang="ru-RU" sz="24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0D7AED42-90CC-4538-8022-D7B7AE38A1D0}"/>
              </a:ext>
            </a:extLst>
          </p:cNvPr>
          <p:cNvSpPr/>
          <p:nvPr/>
        </p:nvSpPr>
        <p:spPr>
          <a:xfrm>
            <a:off x="7346419" y="6193881"/>
            <a:ext cx="2349908" cy="510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Fu’an</a:t>
            </a:r>
            <a:endParaRPr lang="ru-RU" sz="2400" b="1" dirty="0"/>
          </a:p>
        </p:txBody>
      </p:sp>
      <p:sp>
        <p:nvSpPr>
          <p:cNvPr id="15" name="Звезда: 7 точек 14">
            <a:extLst>
              <a:ext uri="{FF2B5EF4-FFF2-40B4-BE49-F238E27FC236}">
                <a16:creationId xmlns:a16="http://schemas.microsoft.com/office/drawing/2014/main" xmlns="" id="{12EDBF34-E17F-4023-997A-44F55951AB1F}"/>
              </a:ext>
            </a:extLst>
          </p:cNvPr>
          <p:cNvSpPr/>
          <p:nvPr/>
        </p:nvSpPr>
        <p:spPr>
          <a:xfrm>
            <a:off x="9262872" y="247540"/>
            <a:ext cx="310896" cy="320040"/>
          </a:xfrm>
          <a:prstGeom prst="star7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везда: 7 точек 15">
            <a:extLst>
              <a:ext uri="{FF2B5EF4-FFF2-40B4-BE49-F238E27FC236}">
                <a16:creationId xmlns:a16="http://schemas.microsoft.com/office/drawing/2014/main" xmlns="" id="{A42496E8-7355-488B-BD9E-AFD15643C52E}"/>
              </a:ext>
            </a:extLst>
          </p:cNvPr>
          <p:cNvSpPr/>
          <p:nvPr/>
        </p:nvSpPr>
        <p:spPr>
          <a:xfrm>
            <a:off x="9198864" y="1034757"/>
            <a:ext cx="374904" cy="354950"/>
          </a:xfrm>
          <a:prstGeom prst="star7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везда: 7 точек 16">
            <a:extLst>
              <a:ext uri="{FF2B5EF4-FFF2-40B4-BE49-F238E27FC236}">
                <a16:creationId xmlns:a16="http://schemas.microsoft.com/office/drawing/2014/main" xmlns="" id="{704BBDDF-09F5-4360-BAB6-32DAE8ECAC40}"/>
              </a:ext>
            </a:extLst>
          </p:cNvPr>
          <p:cNvSpPr/>
          <p:nvPr/>
        </p:nvSpPr>
        <p:spPr>
          <a:xfrm>
            <a:off x="9198864" y="1837944"/>
            <a:ext cx="374904" cy="347472"/>
          </a:xfrm>
          <a:prstGeom prst="star7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D2B248F-F26A-4B41-A1EB-2278CCC66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381625" cy="6871006"/>
          </a:xfrm>
        </p:spPr>
      </p:pic>
    </p:spTree>
    <p:extLst>
      <p:ext uri="{BB962C8B-B14F-4D97-AF65-F5344CB8AC3E}">
        <p14:creationId xmlns:p14="http://schemas.microsoft.com/office/powerpoint/2010/main" val="268642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176FF7-5FC8-4132-A4FC-7D168759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739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To play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2AF6153-0493-437F-A3A8-9F6D708A2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26519"/>
              </p:ext>
            </p:extLst>
          </p:nvPr>
        </p:nvGraphicFramePr>
        <p:xfrm>
          <a:off x="722376" y="1444752"/>
          <a:ext cx="10515598" cy="1700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9448">
                  <a:extLst>
                    <a:ext uri="{9D8B030D-6E8A-4147-A177-3AD203B41FA5}">
                      <a16:colId xmlns:a16="http://schemas.microsoft.com/office/drawing/2014/main" xmlns="" val="1740001317"/>
                    </a:ext>
                  </a:extLst>
                </a:gridCol>
                <a:gridCol w="1410068">
                  <a:extLst>
                    <a:ext uri="{9D8B030D-6E8A-4147-A177-3AD203B41FA5}">
                      <a16:colId xmlns:a16="http://schemas.microsoft.com/office/drawing/2014/main" xmlns="" val="2357144590"/>
                    </a:ext>
                  </a:extLst>
                </a:gridCol>
                <a:gridCol w="1395294">
                  <a:extLst>
                    <a:ext uri="{9D8B030D-6E8A-4147-A177-3AD203B41FA5}">
                      <a16:colId xmlns:a16="http://schemas.microsoft.com/office/drawing/2014/main" xmlns="" val="3922277427"/>
                    </a:ext>
                  </a:extLst>
                </a:gridCol>
                <a:gridCol w="1628392">
                  <a:extLst>
                    <a:ext uri="{9D8B030D-6E8A-4147-A177-3AD203B41FA5}">
                      <a16:colId xmlns:a16="http://schemas.microsoft.com/office/drawing/2014/main" xmlns="" val="3115089534"/>
                    </a:ext>
                  </a:extLst>
                </a:gridCol>
                <a:gridCol w="1630032">
                  <a:extLst>
                    <a:ext uri="{9D8B030D-6E8A-4147-A177-3AD203B41FA5}">
                      <a16:colId xmlns:a16="http://schemas.microsoft.com/office/drawing/2014/main" xmlns="" val="2488029365"/>
                    </a:ext>
                  </a:extLst>
                </a:gridCol>
                <a:gridCol w="1395294">
                  <a:extLst>
                    <a:ext uri="{9D8B030D-6E8A-4147-A177-3AD203B41FA5}">
                      <a16:colId xmlns:a16="http://schemas.microsoft.com/office/drawing/2014/main" xmlns="" val="116040976"/>
                    </a:ext>
                  </a:extLst>
                </a:gridCol>
                <a:gridCol w="1497070">
                  <a:extLst>
                    <a:ext uri="{9D8B030D-6E8A-4147-A177-3AD203B41FA5}">
                      <a16:colId xmlns:a16="http://schemas.microsoft.com/office/drawing/2014/main" xmlns="" val="1842242031"/>
                    </a:ext>
                  </a:extLst>
                </a:gridCol>
              </a:tblGrid>
              <a:tr h="3902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Fuzhou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Fuqing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Hubei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Xiancun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Jiudu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Pingan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3969514"/>
                  </a:ext>
                </a:extLst>
              </a:tr>
              <a:tr h="13104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客溜</a:t>
                      </a:r>
                      <a:r>
                        <a:rPr lang="en-US" altLang="zh-CN" sz="2400" dirty="0">
                          <a:effectLst/>
                        </a:rPr>
                        <a:t>/</a:t>
                      </a:r>
                      <a:endParaRPr lang="ru-RU" sz="2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sz="2400" dirty="0">
                          <a:effectLst/>
                        </a:rPr>
                        <a:t>卡蹓</a:t>
                      </a:r>
                      <a:r>
                        <a:rPr lang="en-US" altLang="zh-CN" sz="2400" dirty="0">
                          <a:effectLst/>
                        </a:rPr>
                        <a:t>/</a:t>
                      </a:r>
                      <a:r>
                        <a:rPr lang="zh-CN" altLang="en-US" sz="2400" dirty="0">
                          <a:effectLst/>
                        </a:rPr>
                        <a:t>客跳</a:t>
                      </a:r>
                      <a:r>
                        <a:rPr lang="en-US" altLang="zh-CN" sz="2400" dirty="0">
                          <a:effectLst/>
                        </a:rPr>
                        <a:t>/</a:t>
                      </a:r>
                      <a:r>
                        <a:rPr lang="zh-CN" altLang="en-US" sz="2400" dirty="0">
                          <a:effectLst/>
                        </a:rPr>
                        <a:t>客尞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kha4-liu2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kha4-liu2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kha4-liəu4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</a:t>
                      </a:r>
                      <a:r>
                        <a:rPr lang="ru-RU" sz="2000" dirty="0">
                          <a:effectLst/>
                        </a:rPr>
                        <a:t>ha5-liəu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tha4/k</a:t>
                      </a:r>
                      <a:r>
                        <a:rPr lang="ru-RU" sz="2000" dirty="0" err="1">
                          <a:effectLst/>
                        </a:rPr>
                        <a:t>ha</a:t>
                      </a:r>
                      <a:r>
                        <a:rPr lang="en-US" sz="2000" dirty="0">
                          <a:effectLst/>
                        </a:rPr>
                        <a:t>4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r>
                        <a:rPr lang="ru-RU" sz="2000" dirty="0" err="1">
                          <a:effectLst/>
                        </a:rPr>
                        <a:t>liəu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tha</a:t>
                      </a:r>
                      <a:r>
                        <a:rPr lang="ru-RU" sz="2000" dirty="0">
                          <a:effectLst/>
                        </a:rPr>
                        <a:t>4</a:t>
                      </a:r>
                      <a:r>
                        <a:rPr lang="en-US" sz="2000" dirty="0">
                          <a:effectLst/>
                        </a:rPr>
                        <a:t>-leu2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894531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827970-226F-42A4-AB18-932FE72B0789}"/>
              </a:ext>
            </a:extLst>
          </p:cNvPr>
          <p:cNvSpPr txBox="1"/>
          <p:nvPr/>
        </p:nvSpPr>
        <p:spPr>
          <a:xfrm>
            <a:off x="838199" y="3611880"/>
            <a:ext cx="1067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Этимология неизвестна</a:t>
            </a:r>
            <a:r>
              <a:rPr lang="en-US" sz="2400" dirty="0"/>
              <a:t>.</a:t>
            </a:r>
            <a:r>
              <a:rPr lang="zh-CN" altLang="en-US" sz="2400" dirty="0"/>
              <a:t> </a:t>
            </a:r>
            <a:r>
              <a:rPr lang="ru-RU" altLang="zh-CN" sz="2400" dirty="0"/>
              <a:t>Четкой иероглифической записи  нет. Знаки подобраны исходя из фонетической близости.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704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C3F8C-5E69-4E6A-9BB7-62CCF161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Man</a:t>
            </a:r>
            <a:endParaRPr lang="ru-RU" sz="4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6A3F37A-E4D0-43B6-8E70-C84903979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541600"/>
              </p:ext>
            </p:extLst>
          </p:nvPr>
        </p:nvGraphicFramePr>
        <p:xfrm>
          <a:off x="4128515" y="1690689"/>
          <a:ext cx="4173933" cy="943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7783">
                  <a:extLst>
                    <a:ext uri="{9D8B030D-6E8A-4147-A177-3AD203B41FA5}">
                      <a16:colId xmlns:a16="http://schemas.microsoft.com/office/drawing/2014/main" xmlns="" val="3341085962"/>
                    </a:ext>
                  </a:extLst>
                </a:gridCol>
                <a:gridCol w="1504434">
                  <a:extLst>
                    <a:ext uri="{9D8B030D-6E8A-4147-A177-3AD203B41FA5}">
                      <a16:colId xmlns:a16="http://schemas.microsoft.com/office/drawing/2014/main" xmlns="" val="3580882532"/>
                    </a:ext>
                  </a:extLst>
                </a:gridCol>
                <a:gridCol w="1381716">
                  <a:extLst>
                    <a:ext uri="{9D8B030D-6E8A-4147-A177-3AD203B41FA5}">
                      <a16:colId xmlns:a16="http://schemas.microsoft.com/office/drawing/2014/main" xmlns="" val="1854078843"/>
                    </a:ext>
                  </a:extLst>
                </a:gridCol>
              </a:tblGrid>
              <a:tr h="2298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r>
                        <a:rPr lang="en-US" sz="2000" u="none" strike="noStrike" dirty="0" err="1">
                          <a:effectLst/>
                        </a:rPr>
                        <a:t>Fuqing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Xiancun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effectLst/>
                        </a:rPr>
                        <a:t> </a:t>
                      </a:r>
                      <a:r>
                        <a:rPr lang="de-DE" sz="2000" u="none" strike="noStrike" dirty="0" err="1">
                          <a:effectLst/>
                        </a:rPr>
                        <a:t>Ping‘an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7948030"/>
                  </a:ext>
                </a:extLst>
              </a:tr>
              <a:tr h="6321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teŋ5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</a:t>
                      </a:r>
                      <a:r>
                        <a:rPr lang="ru-RU" sz="2400" dirty="0" err="1">
                          <a:effectLst/>
                        </a:rPr>
                        <a:t>en</a:t>
                      </a:r>
                      <a:r>
                        <a:rPr lang="en-US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</a:t>
                      </a:r>
                      <a:r>
                        <a:rPr lang="ru-RU" sz="2400" dirty="0">
                          <a:effectLst/>
                        </a:rPr>
                        <a:t>eiŋ5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470125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80F0BA5-20AD-4CBB-BF0B-027BECF65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406504"/>
              </p:ext>
            </p:extLst>
          </p:nvPr>
        </p:nvGraphicFramePr>
        <p:xfrm>
          <a:off x="3311943" y="3449910"/>
          <a:ext cx="580707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538">
                  <a:extLst>
                    <a:ext uri="{9D8B030D-6E8A-4147-A177-3AD203B41FA5}">
                      <a16:colId xmlns:a16="http://schemas.microsoft.com/office/drawing/2014/main" xmlns="" val="993471424"/>
                    </a:ext>
                  </a:extLst>
                </a:gridCol>
                <a:gridCol w="2903538">
                  <a:extLst>
                    <a:ext uri="{9D8B030D-6E8A-4147-A177-3AD203B41FA5}">
                      <a16:colId xmlns:a16="http://schemas.microsoft.com/office/drawing/2014/main" xmlns="" val="298465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Fuzhou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765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/>
                        <a:t>Партнер, товарищ, компаньон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tɛiŋ5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9071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C11D29-9C63-40E0-A9F6-630FBAF31F00}"/>
              </a:ext>
            </a:extLst>
          </p:cNvPr>
          <p:cNvSpPr txBox="1"/>
          <p:nvPr/>
        </p:nvSpPr>
        <p:spPr>
          <a:xfrm>
            <a:off x="4128515" y="5167312"/>
            <a:ext cx="907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Этимология неизвестна.</a:t>
            </a:r>
          </a:p>
        </p:txBody>
      </p:sp>
    </p:spTree>
    <p:extLst>
      <p:ext uri="{BB962C8B-B14F-4D97-AF65-F5344CB8AC3E}">
        <p14:creationId xmlns:p14="http://schemas.microsoft.com/office/powerpoint/2010/main" val="382874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6FD28F-0211-4C27-8C1B-2BC95FD6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Субстрат?</a:t>
            </a:r>
            <a:r>
              <a:rPr lang="en-US" sz="4400" dirty="0"/>
              <a:t> 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AC5565-E44D-471F-836E-21C987ADF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Данные отражают  наложение пластов лексики разного времени ( РДК, КДК  и ПДК), что говорит о </a:t>
            </a:r>
            <a:r>
              <a:rPr lang="ru-RU" i="1" dirty="0">
                <a:solidFill>
                  <a:srgbClr val="00B0F0"/>
                </a:solidFill>
              </a:rPr>
              <a:t>возможном </a:t>
            </a:r>
            <a:r>
              <a:rPr lang="ru-RU" dirty="0"/>
              <a:t>субстратном влиянии на </a:t>
            </a:r>
            <a:r>
              <a:rPr lang="ru-RU" dirty="0" err="1"/>
              <a:t>восточноминьские</a:t>
            </a:r>
            <a:r>
              <a:rPr lang="ru-RU" dirty="0"/>
              <a:t> диалекты.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708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FC124-1B06-4C76-8E24-1D2A32D2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546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C8DBC5-79DF-4E11-9ADF-78644019A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353672"/>
            <a:ext cx="10591800" cy="4823291"/>
          </a:xfrm>
        </p:spPr>
        <p:txBody>
          <a:bodyPr>
            <a:normAutofit/>
          </a:bodyPr>
          <a:lstStyle/>
          <a:p>
            <a:r>
              <a:rPr lang="ru-RU" dirty="0"/>
              <a:t>Смешение лексем характерных для РДК, КДК, ПДК</a:t>
            </a:r>
            <a:r>
              <a:rPr lang="en-US" dirty="0"/>
              <a:t>.</a:t>
            </a:r>
            <a:br>
              <a:rPr lang="en-US" dirty="0"/>
            </a:br>
            <a:endParaRPr lang="ru-RU" dirty="0"/>
          </a:p>
          <a:p>
            <a:r>
              <a:rPr lang="ru-RU" dirty="0"/>
              <a:t>Лексемы </a:t>
            </a:r>
            <a:r>
              <a:rPr lang="en-US" dirty="0"/>
              <a:t>‘</a:t>
            </a:r>
            <a:r>
              <a:rPr lang="ru-RU" dirty="0"/>
              <a:t>собака</a:t>
            </a:r>
            <a:r>
              <a:rPr lang="en-US" dirty="0"/>
              <a:t>’</a:t>
            </a:r>
            <a:r>
              <a:rPr lang="ru-RU" dirty="0"/>
              <a:t> и </a:t>
            </a:r>
            <a:r>
              <a:rPr lang="en-US" dirty="0"/>
              <a:t>‘</a:t>
            </a:r>
            <a:r>
              <a:rPr lang="ru-RU" dirty="0"/>
              <a:t>думать</a:t>
            </a:r>
            <a:r>
              <a:rPr lang="en-US" dirty="0"/>
              <a:t>’</a:t>
            </a:r>
            <a:r>
              <a:rPr lang="ru-RU" dirty="0"/>
              <a:t> обращают наше внимание на возможное существование «</a:t>
            </a:r>
            <a:r>
              <a:rPr lang="ru-RU" dirty="0" err="1"/>
              <a:t>доминьского</a:t>
            </a:r>
            <a:r>
              <a:rPr lang="ru-RU" dirty="0"/>
              <a:t>» субстрата</a:t>
            </a:r>
            <a:r>
              <a:rPr lang="en-US" dirty="0"/>
              <a:t>.</a:t>
            </a:r>
            <a:br>
              <a:rPr lang="en-US" dirty="0"/>
            </a:br>
            <a:endParaRPr lang="ru-RU" dirty="0"/>
          </a:p>
          <a:p>
            <a:r>
              <a:rPr lang="ru-RU" dirty="0"/>
              <a:t>Необходимо обратить большее внимание на заимствования из австроазиатской семьи в </a:t>
            </a:r>
            <a:r>
              <a:rPr lang="ru-RU" dirty="0" err="1"/>
              <a:t>миньских</a:t>
            </a:r>
            <a:r>
              <a:rPr lang="ru-RU" dirty="0"/>
              <a:t> диалектах в целом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876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A4986B-0298-4258-837D-E0DFECD82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25" y="2368550"/>
            <a:ext cx="102338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696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255BA-9080-4061-B9E4-012A589F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651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Внутренняя 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A74155-1FE3-417D-A95C-7EA03BF11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152" y="1825625"/>
            <a:ext cx="6194613" cy="4351338"/>
          </a:xfrm>
        </p:spPr>
        <p:txBody>
          <a:bodyPr>
            <a:normAutofit/>
          </a:bodyPr>
          <a:lstStyle/>
          <a:p>
            <a:r>
              <a:rPr lang="de-DE" i="1" dirty="0" err="1"/>
              <a:t>fu’an</a:t>
            </a:r>
            <a:r>
              <a:rPr lang="de-DE" i="1" dirty="0"/>
              <a:t>, </a:t>
            </a:r>
            <a:r>
              <a:rPr lang="de-DE" i="1" dirty="0" err="1"/>
              <a:t>fuding</a:t>
            </a:r>
            <a:r>
              <a:rPr lang="de-DE" i="1" dirty="0"/>
              <a:t>, </a:t>
            </a:r>
            <a:r>
              <a:rPr lang="de-DE" i="1" dirty="0" err="1"/>
              <a:t>zhouning</a:t>
            </a:r>
            <a:r>
              <a:rPr lang="de-DE" i="1" dirty="0"/>
              <a:t>, </a:t>
            </a:r>
            <a:r>
              <a:rPr lang="de-DE" i="1" dirty="0" err="1"/>
              <a:t>xiapu</a:t>
            </a:r>
            <a:r>
              <a:rPr lang="de-DE" i="1" dirty="0"/>
              <a:t>, </a:t>
            </a:r>
            <a:r>
              <a:rPr lang="de-DE" i="1" dirty="0" err="1"/>
              <a:t>zherong</a:t>
            </a:r>
            <a:r>
              <a:rPr lang="de-DE" i="1" dirty="0"/>
              <a:t>, </a:t>
            </a:r>
            <a:r>
              <a:rPr lang="de-DE" i="1" dirty="0" err="1"/>
              <a:t>jiaocheng</a:t>
            </a:r>
            <a:r>
              <a:rPr lang="de-DE" i="1" dirty="0"/>
              <a:t>, </a:t>
            </a:r>
            <a:r>
              <a:rPr lang="de-DE" i="1" dirty="0" err="1"/>
              <a:t>shouning</a:t>
            </a:r>
            <a:endParaRPr lang="de-DE" i="1" dirty="0"/>
          </a:p>
          <a:p>
            <a:endParaRPr lang="de-DE" i="1" dirty="0"/>
          </a:p>
          <a:p>
            <a:r>
              <a:rPr lang="de-DE" i="1" dirty="0" err="1"/>
              <a:t>fuzhou</a:t>
            </a:r>
            <a:r>
              <a:rPr lang="de-DE" i="1" dirty="0"/>
              <a:t>, </a:t>
            </a:r>
            <a:r>
              <a:rPr lang="de-DE" i="1" dirty="0" err="1"/>
              <a:t>minhou</a:t>
            </a:r>
            <a:r>
              <a:rPr lang="de-DE" i="1" dirty="0"/>
              <a:t>, </a:t>
            </a:r>
            <a:r>
              <a:rPr lang="de-DE" i="1" dirty="0" err="1"/>
              <a:t>yongtai</a:t>
            </a:r>
            <a:r>
              <a:rPr lang="de-DE" i="1" dirty="0"/>
              <a:t>, </a:t>
            </a:r>
            <a:r>
              <a:rPr lang="de-DE" i="1" dirty="0" err="1"/>
              <a:t>minqing</a:t>
            </a:r>
            <a:r>
              <a:rPr lang="de-DE" i="1" dirty="0"/>
              <a:t>, </a:t>
            </a:r>
            <a:r>
              <a:rPr lang="de-DE" i="1" dirty="0" err="1"/>
              <a:t>changle</a:t>
            </a:r>
            <a:r>
              <a:rPr lang="de-DE" i="1" dirty="0"/>
              <a:t>, </a:t>
            </a:r>
            <a:r>
              <a:rPr lang="de-DE" i="1" dirty="0" err="1"/>
              <a:t>luoyuan</a:t>
            </a:r>
            <a:r>
              <a:rPr lang="de-DE" i="1" dirty="0"/>
              <a:t>, </a:t>
            </a:r>
            <a:r>
              <a:rPr lang="de-DE" i="1" dirty="0" err="1"/>
              <a:t>lianjiang</a:t>
            </a:r>
            <a:r>
              <a:rPr lang="de-DE" i="1" dirty="0"/>
              <a:t>, </a:t>
            </a:r>
            <a:r>
              <a:rPr lang="de-DE" i="1" dirty="0" err="1"/>
              <a:t>fuqing</a:t>
            </a:r>
            <a:r>
              <a:rPr lang="de-DE" i="1" dirty="0"/>
              <a:t>, </a:t>
            </a:r>
            <a:r>
              <a:rPr lang="de-DE" i="1" dirty="0" err="1"/>
              <a:t>pingtan</a:t>
            </a:r>
            <a:r>
              <a:rPr lang="de-DE" i="1" dirty="0"/>
              <a:t>, </a:t>
            </a:r>
            <a:r>
              <a:rPr lang="de-DE" i="1" dirty="0" err="1"/>
              <a:t>ping’an</a:t>
            </a:r>
            <a:r>
              <a:rPr lang="de-DE" i="1" dirty="0"/>
              <a:t>, </a:t>
            </a:r>
            <a:r>
              <a:rPr lang="de-DE" i="1" dirty="0" err="1"/>
              <a:t>gutian</a:t>
            </a:r>
            <a:r>
              <a:rPr lang="de-DE" i="1" dirty="0"/>
              <a:t>, </a:t>
            </a:r>
            <a:r>
              <a:rPr lang="de-DE" i="1" dirty="0" err="1"/>
              <a:t>mazu</a:t>
            </a:r>
            <a:endParaRPr lang="de-DE" i="1" dirty="0"/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233A879-54B1-40BB-BAFF-E1D27D6C7600}"/>
              </a:ext>
            </a:extLst>
          </p:cNvPr>
          <p:cNvSpPr/>
          <p:nvPr/>
        </p:nvSpPr>
        <p:spPr>
          <a:xfrm>
            <a:off x="1039906" y="1825625"/>
            <a:ext cx="3236259" cy="1165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9130D8A4-D3BA-4AC0-90B9-5C8785427439}"/>
              </a:ext>
            </a:extLst>
          </p:cNvPr>
          <p:cNvSpPr/>
          <p:nvPr/>
        </p:nvSpPr>
        <p:spPr>
          <a:xfrm>
            <a:off x="1039906" y="3284258"/>
            <a:ext cx="3236259" cy="1165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Южная ветвь </a:t>
            </a:r>
          </a:p>
          <a:p>
            <a:pPr algn="ctr"/>
            <a:r>
              <a:rPr lang="ru-RU" sz="2400" dirty="0"/>
              <a:t>(</a:t>
            </a:r>
            <a:r>
              <a:rPr lang="zh-CN" altLang="en-US" sz="2400" dirty="0"/>
              <a:t>侯官片 </a:t>
            </a:r>
            <a:r>
              <a:rPr lang="de-DE" sz="2400" dirty="0" err="1"/>
              <a:t>houguan</a:t>
            </a:r>
            <a:r>
              <a:rPr lang="de-DE" sz="2400" dirty="0"/>
              <a:t>)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EFDE223-817F-427C-B4E5-6A516255B4AC}"/>
              </a:ext>
            </a:extLst>
          </p:cNvPr>
          <p:cNvSpPr/>
          <p:nvPr/>
        </p:nvSpPr>
        <p:spPr>
          <a:xfrm>
            <a:off x="1039905" y="4865688"/>
            <a:ext cx="3236259" cy="1311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Чжэцзянская</a:t>
            </a:r>
            <a:r>
              <a:rPr lang="ru-RU" sz="2400" dirty="0"/>
              <a:t> ветвь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zh-CN" altLang="en-US" sz="2400" dirty="0"/>
              <a:t>蠻講 </a:t>
            </a:r>
            <a:r>
              <a:rPr lang="de-DE" sz="2400" dirty="0" err="1"/>
              <a:t>manjiang</a:t>
            </a:r>
            <a:r>
              <a:rPr lang="de-DE" sz="24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813148-2B5F-46DD-9010-A6B1EE4421E1}"/>
              </a:ext>
            </a:extLst>
          </p:cNvPr>
          <p:cNvSpPr txBox="1"/>
          <p:nvPr/>
        </p:nvSpPr>
        <p:spPr>
          <a:xfrm>
            <a:off x="1277469" y="1969573"/>
            <a:ext cx="2761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Северная ветвь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zh-CN" altLang="en-US" sz="2400" dirty="0">
                <a:solidFill>
                  <a:schemeClr val="bg1"/>
                </a:solidFill>
              </a:rPr>
              <a:t>福寧片 </a:t>
            </a:r>
            <a:r>
              <a:rPr lang="de-DE" sz="2400" dirty="0" err="1">
                <a:solidFill>
                  <a:schemeClr val="bg1"/>
                </a:solidFill>
              </a:rPr>
              <a:t>funing</a:t>
            </a:r>
            <a:r>
              <a:rPr lang="de-DE" sz="2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215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D70DC6-31C1-4F3F-89B4-981DE04C5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Общие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0E669D-D852-4380-97FF-F7D7DB5FA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495425"/>
            <a:ext cx="11563350" cy="468153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Миньская</a:t>
            </a:r>
            <a:r>
              <a:rPr lang="ru-RU" dirty="0"/>
              <a:t> ветвь языков отделилась от </a:t>
            </a:r>
            <a:r>
              <a:rPr lang="ru-RU" dirty="0" err="1"/>
              <a:t>общекитайского</a:t>
            </a:r>
            <a:r>
              <a:rPr lang="ru-RU" dirty="0"/>
              <a:t> ствола примерно в </a:t>
            </a:r>
            <a:r>
              <a:rPr lang="ru-RU" dirty="0">
                <a:solidFill>
                  <a:srgbClr val="00B0F0"/>
                </a:solidFill>
              </a:rPr>
              <a:t>III-IV </a:t>
            </a:r>
            <a:r>
              <a:rPr lang="ru-RU" dirty="0" err="1">
                <a:solidFill>
                  <a:srgbClr val="00B0F0"/>
                </a:solidFill>
              </a:rPr>
              <a:t>вв</a:t>
            </a:r>
            <a:r>
              <a:rPr lang="ru-RU" dirty="0">
                <a:solidFill>
                  <a:srgbClr val="00B0F0"/>
                </a:solidFill>
              </a:rPr>
              <a:t> н.э</a:t>
            </a:r>
            <a:r>
              <a:rPr lang="ru-RU" dirty="0"/>
              <a:t>., сохранив в себе лексические и фонетические особенности древнекитайского языка, которые в остальных диалектах были утрачены.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Следует отметить, что остальные диалекты отсоединились примерно в VI в  н.э.</a:t>
            </a:r>
          </a:p>
          <a:p>
            <a:endParaRPr lang="en-US" dirty="0"/>
          </a:p>
          <a:p>
            <a:r>
              <a:rPr lang="ru-RU" b="1" dirty="0"/>
              <a:t>Доклассический древнекитайский (РДК) </a:t>
            </a:r>
            <a:r>
              <a:rPr lang="ru-RU" dirty="0"/>
              <a:t>- XI-VI вв. до н. э.</a:t>
            </a:r>
          </a:p>
          <a:p>
            <a:r>
              <a:rPr lang="ru-RU" b="1" dirty="0"/>
              <a:t>Классический древнекитайский</a:t>
            </a:r>
            <a:r>
              <a:rPr lang="ru-RU" dirty="0"/>
              <a:t>  </a:t>
            </a:r>
            <a:r>
              <a:rPr lang="ru-RU" b="1" dirty="0"/>
              <a:t>(КДК) </a:t>
            </a:r>
            <a:r>
              <a:rPr lang="ru-RU" dirty="0"/>
              <a:t>– V в. до н. э. - II в. н. э.</a:t>
            </a:r>
          </a:p>
          <a:p>
            <a:r>
              <a:rPr lang="ru-RU" b="1" dirty="0" err="1"/>
              <a:t>Позднедревнекитайский</a:t>
            </a:r>
            <a:r>
              <a:rPr lang="ru-RU" dirty="0"/>
              <a:t> </a:t>
            </a:r>
            <a:r>
              <a:rPr lang="ru-RU" b="1" dirty="0"/>
              <a:t>(ПДК)</a:t>
            </a:r>
            <a:r>
              <a:rPr lang="ru-RU" dirty="0"/>
              <a:t>- </a:t>
            </a:r>
            <a:r>
              <a:rPr lang="de-DE" dirty="0"/>
              <a:t>III-VI </a:t>
            </a:r>
            <a:r>
              <a:rPr lang="ru-RU" dirty="0"/>
              <a:t>вв. н. 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22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D59D04-99EF-4151-AA66-D23C855D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/>
              <a:t>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BC5F46-2DD0-4587-8EE1-E20CB234A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00" y="1825625"/>
            <a:ext cx="10805300" cy="4351338"/>
          </a:xfrm>
        </p:spPr>
        <p:txBody>
          <a:bodyPr/>
          <a:lstStyle/>
          <a:p>
            <a:pPr algn="just"/>
            <a:r>
              <a:rPr lang="ru-RU" dirty="0"/>
              <a:t>В </a:t>
            </a:r>
            <a:r>
              <a:rPr lang="ru-RU" dirty="0" err="1"/>
              <a:t>восточноминьском</a:t>
            </a:r>
            <a:r>
              <a:rPr lang="ru-RU" dirty="0"/>
              <a:t> диалекте могут существовать 2 синонима: один из них является </a:t>
            </a:r>
            <a:r>
              <a:rPr lang="ru-RU" dirty="0" err="1"/>
              <a:t>общеминьским</a:t>
            </a:r>
            <a:r>
              <a:rPr lang="ru-RU" dirty="0"/>
              <a:t> корнем, другой является исключительной инновацией.</a:t>
            </a:r>
          </a:p>
        </p:txBody>
      </p:sp>
    </p:spTree>
    <p:extLst>
      <p:ext uri="{BB962C8B-B14F-4D97-AF65-F5344CB8AC3E}">
        <p14:creationId xmlns:p14="http://schemas.microsoft.com/office/powerpoint/2010/main" val="249939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682AB5-769B-4AAC-9A02-6124958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Количество инноваций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C1E833-538E-48B2-9AEF-3489C0F0A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2406650"/>
            <a:ext cx="10233800" cy="1489075"/>
          </a:xfrm>
        </p:spPr>
        <p:txBody>
          <a:bodyPr/>
          <a:lstStyle/>
          <a:p>
            <a:pPr algn="ctr"/>
            <a:r>
              <a:rPr lang="ru-RU" dirty="0"/>
              <a:t>В 110-словном списке – 4</a:t>
            </a:r>
          </a:p>
          <a:p>
            <a:pPr algn="ctr"/>
            <a:r>
              <a:rPr lang="ru-RU" dirty="0"/>
              <a:t> В 220-словном списке  </a:t>
            </a:r>
            <a:r>
              <a:rPr lang="en-US" dirty="0"/>
              <a:t>~</a:t>
            </a:r>
            <a:r>
              <a:rPr lang="ru-RU" dirty="0"/>
              <a:t> 1</a:t>
            </a:r>
            <a:r>
              <a:rPr lang="de-DE" dirty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6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355EF8-23F7-4E01-9CBB-E9EF952B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Dog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EB0B941-AB50-499E-9C31-6A83D8EBB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57122"/>
              </p:ext>
            </p:extLst>
          </p:nvPr>
        </p:nvGraphicFramePr>
        <p:xfrm>
          <a:off x="905258" y="1690688"/>
          <a:ext cx="10515598" cy="1399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426">
                  <a:extLst>
                    <a:ext uri="{9D8B030D-6E8A-4147-A177-3AD203B41FA5}">
                      <a16:colId xmlns:a16="http://schemas.microsoft.com/office/drawing/2014/main" xmlns="" val="714289966"/>
                    </a:ext>
                  </a:extLst>
                </a:gridCol>
                <a:gridCol w="986879">
                  <a:extLst>
                    <a:ext uri="{9D8B030D-6E8A-4147-A177-3AD203B41FA5}">
                      <a16:colId xmlns:a16="http://schemas.microsoft.com/office/drawing/2014/main" xmlns="" val="1412327623"/>
                    </a:ext>
                  </a:extLst>
                </a:gridCol>
                <a:gridCol w="1140827">
                  <a:extLst>
                    <a:ext uri="{9D8B030D-6E8A-4147-A177-3AD203B41FA5}">
                      <a16:colId xmlns:a16="http://schemas.microsoft.com/office/drawing/2014/main" xmlns="" val="3952946263"/>
                    </a:ext>
                  </a:extLst>
                </a:gridCol>
                <a:gridCol w="976539">
                  <a:extLst>
                    <a:ext uri="{9D8B030D-6E8A-4147-A177-3AD203B41FA5}">
                      <a16:colId xmlns:a16="http://schemas.microsoft.com/office/drawing/2014/main" xmlns="" val="1033950746"/>
                    </a:ext>
                  </a:extLst>
                </a:gridCol>
                <a:gridCol w="934113">
                  <a:extLst>
                    <a:ext uri="{9D8B030D-6E8A-4147-A177-3AD203B41FA5}">
                      <a16:colId xmlns:a16="http://schemas.microsoft.com/office/drawing/2014/main" xmlns="" val="2599365707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xmlns="" val="39644348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055818462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xmlns="" val="2044519342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xmlns="" val="1632292943"/>
                    </a:ext>
                  </a:extLst>
                </a:gridCol>
                <a:gridCol w="1042414">
                  <a:extLst>
                    <a:ext uri="{9D8B030D-6E8A-4147-A177-3AD203B41FA5}">
                      <a16:colId xmlns:a16="http://schemas.microsoft.com/office/drawing/2014/main" xmlns="" val="1769573435"/>
                    </a:ext>
                  </a:extLst>
                </a:gridCol>
              </a:tblGrid>
              <a:tr h="6995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Fuzhou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Gutian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Fuqing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Hubei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Xiancun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Jiudu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Ping‘an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Shouning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Fu’an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27396564"/>
                  </a:ext>
                </a:extLst>
              </a:tr>
              <a:tr h="6995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犬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khieŋ3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kheiŋ3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kheŋ3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kheŋ3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kheŋ3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kheŋ3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kheiŋ3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khɛŋ3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kheiŋ3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59133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88AA30-4F78-4986-A204-6E500E408BC9}"/>
              </a:ext>
            </a:extLst>
          </p:cNvPr>
          <p:cNvSpPr txBox="1"/>
          <p:nvPr/>
        </p:nvSpPr>
        <p:spPr>
          <a:xfrm>
            <a:off x="905256" y="3849624"/>
            <a:ext cx="10515600" cy="23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Родовой термин для передачи значения ‘собака’ </a:t>
            </a:r>
            <a:r>
              <a:rPr lang="zh-CN" altLang="en-US" sz="2000" dirty="0"/>
              <a:t>犬 </a:t>
            </a:r>
            <a:r>
              <a:rPr lang="ru-RU" sz="2000" dirty="0"/>
              <a:t>КДК *</a:t>
            </a:r>
            <a:r>
              <a:rPr lang="ru-RU" sz="2000" dirty="0" err="1"/>
              <a:t>kʰʷ</a:t>
            </a:r>
            <a:r>
              <a:rPr lang="ru-RU" sz="20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</a:t>
            </a:r>
            <a:r>
              <a:rPr lang="ru-RU" sz="2000" dirty="0" err="1"/>
              <a:t>n</a:t>
            </a:r>
            <a:r>
              <a:rPr lang="ru-RU" sz="2000" dirty="0"/>
              <a:t>, характерный только для КДК и РДК.  В остальных ветвях используется </a:t>
            </a:r>
            <a:r>
              <a:rPr lang="ru-RU" sz="2000" dirty="0" err="1"/>
              <a:t>инновативная</a:t>
            </a:r>
            <a:r>
              <a:rPr lang="ru-RU" sz="2000" dirty="0"/>
              <a:t> лексема </a:t>
            </a:r>
            <a:r>
              <a:rPr lang="zh-CN" altLang="en-US" sz="2000" dirty="0"/>
              <a:t>狗 </a:t>
            </a:r>
            <a:r>
              <a:rPr lang="ru-RU" sz="2000" dirty="0"/>
              <a:t>КДК *</a:t>
            </a:r>
            <a:r>
              <a:rPr lang="ru-RU" sz="2000" dirty="0" err="1"/>
              <a:t>kṓ</a:t>
            </a:r>
            <a:r>
              <a:rPr lang="ru-RU" sz="2000" dirty="0"/>
              <a:t>, заимствованная из южных языков для обозначения видов собак, применимых в гастрономии [</a:t>
            </a:r>
            <a:r>
              <a:rPr lang="ru-RU" sz="2000" dirty="0" err="1"/>
              <a:t>Starostin</a:t>
            </a:r>
            <a:r>
              <a:rPr lang="ru-RU" sz="2000" dirty="0"/>
              <a:t> 2019: 169–170]. При этом слово </a:t>
            </a:r>
            <a:r>
              <a:rPr lang="zh-CN" altLang="en-US" sz="2000" dirty="0"/>
              <a:t>狗 </a:t>
            </a:r>
            <a:r>
              <a:rPr lang="ru-RU" sz="2000" dirty="0"/>
              <a:t>*</a:t>
            </a:r>
            <a:r>
              <a:rPr lang="ru-RU" sz="2000" dirty="0" err="1"/>
              <a:t>kṓ</a:t>
            </a:r>
            <a:r>
              <a:rPr lang="ru-RU" sz="2000" dirty="0"/>
              <a:t> на момент распада всех </a:t>
            </a:r>
            <a:r>
              <a:rPr lang="ru-RU" sz="2000" dirty="0" err="1"/>
              <a:t>миньских</a:t>
            </a:r>
            <a:r>
              <a:rPr lang="ru-RU" sz="2000" dirty="0"/>
              <a:t> диалектов от общего предка (</a:t>
            </a:r>
            <a:r>
              <a:rPr lang="en-US" sz="2000" dirty="0"/>
              <a:t>III</a:t>
            </a:r>
            <a:r>
              <a:rPr lang="ru-RU" sz="2000" dirty="0"/>
              <a:t> - </a:t>
            </a:r>
            <a:r>
              <a:rPr lang="en-US" sz="2000" dirty="0"/>
              <a:t>IV </a:t>
            </a:r>
            <a:r>
              <a:rPr lang="ru-RU" sz="2000" dirty="0"/>
              <a:t>в. н.э.) уже вытеснило из употребления старую основу </a:t>
            </a:r>
            <a:r>
              <a:rPr lang="zh-CN" altLang="en-US" sz="2000" dirty="0"/>
              <a:t>犬</a:t>
            </a:r>
            <a:r>
              <a:rPr lang="ru-RU" sz="2000" dirty="0"/>
              <a:t> *</a:t>
            </a:r>
            <a:r>
              <a:rPr lang="ru-RU" sz="2000" dirty="0" err="1"/>
              <a:t>kʰʷ</a:t>
            </a:r>
            <a:r>
              <a:rPr lang="ru-RU" sz="2000" dirty="0" err="1">
                <a:latin typeface="Starling Serif" panose="02040502050505030304" pitchFamily="18" charset="0"/>
                <a:ea typeface="Starling Serif" panose="02040502050505030304" pitchFamily="18" charset="0"/>
              </a:rPr>
              <a:t></a:t>
            </a:r>
            <a:r>
              <a:rPr lang="ru-RU" sz="2000" dirty="0" err="1"/>
              <a:t>n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04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7FBB32-347A-4E70-9315-A0424595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0"/>
            <a:ext cx="10515600" cy="120262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Know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0DEDFB7-9E25-4266-8DAD-5242ABD99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904337"/>
              </p:ext>
            </p:extLst>
          </p:nvPr>
        </p:nvGraphicFramePr>
        <p:xfrm>
          <a:off x="563308" y="1276254"/>
          <a:ext cx="11065384" cy="157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142">
                  <a:extLst>
                    <a:ext uri="{9D8B030D-6E8A-4147-A177-3AD203B41FA5}">
                      <a16:colId xmlns:a16="http://schemas.microsoft.com/office/drawing/2014/main" xmlns="" val="2342499627"/>
                    </a:ext>
                  </a:extLst>
                </a:gridCol>
                <a:gridCol w="1437223">
                  <a:extLst>
                    <a:ext uri="{9D8B030D-6E8A-4147-A177-3AD203B41FA5}">
                      <a16:colId xmlns:a16="http://schemas.microsoft.com/office/drawing/2014/main" xmlns="" val="2855093369"/>
                    </a:ext>
                  </a:extLst>
                </a:gridCol>
                <a:gridCol w="1580945">
                  <a:extLst>
                    <a:ext uri="{9D8B030D-6E8A-4147-A177-3AD203B41FA5}">
                      <a16:colId xmlns:a16="http://schemas.microsoft.com/office/drawing/2014/main" xmlns="" val="2706530947"/>
                    </a:ext>
                  </a:extLst>
                </a:gridCol>
                <a:gridCol w="1594011">
                  <a:extLst>
                    <a:ext uri="{9D8B030D-6E8A-4147-A177-3AD203B41FA5}">
                      <a16:colId xmlns:a16="http://schemas.microsoft.com/office/drawing/2014/main" xmlns="" val="1575646158"/>
                    </a:ext>
                  </a:extLst>
                </a:gridCol>
                <a:gridCol w="1292446">
                  <a:extLst>
                    <a:ext uri="{9D8B030D-6E8A-4147-A177-3AD203B41FA5}">
                      <a16:colId xmlns:a16="http://schemas.microsoft.com/office/drawing/2014/main" xmlns="" val="1369358684"/>
                    </a:ext>
                  </a:extLst>
                </a:gridCol>
                <a:gridCol w="1686525">
                  <a:extLst>
                    <a:ext uri="{9D8B030D-6E8A-4147-A177-3AD203B41FA5}">
                      <a16:colId xmlns:a16="http://schemas.microsoft.com/office/drawing/2014/main" xmlns="" val="3247421980"/>
                    </a:ext>
                  </a:extLst>
                </a:gridCol>
                <a:gridCol w="1854092">
                  <a:extLst>
                    <a:ext uri="{9D8B030D-6E8A-4147-A177-3AD203B41FA5}">
                      <a16:colId xmlns:a16="http://schemas.microsoft.com/office/drawing/2014/main" xmlns="" val="4294498492"/>
                    </a:ext>
                  </a:extLst>
                </a:gridCol>
              </a:tblGrid>
              <a:tr h="5193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Fuzhou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Gutian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dirty="0">
                          <a:effectLst/>
                        </a:rPr>
                        <a:t>Hubei</a:t>
                      </a:r>
                      <a:endParaRPr lang="ru-RU" sz="2000" b="1" i="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Xiancun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Jiudu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Ping‘an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Fu’an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551399011"/>
                  </a:ext>
                </a:extLst>
              </a:tr>
              <a:tr h="1057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八 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ru-RU" sz="2000" dirty="0" err="1">
                          <a:effectLst/>
                        </a:rPr>
                        <a:t>aik</a:t>
                      </a:r>
                      <a:r>
                        <a:rPr lang="en-US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會八</a:t>
                      </a:r>
                      <a:r>
                        <a:rPr lang="en-US" altLang="zh-CN" sz="2000" dirty="0">
                          <a:effectLst/>
                        </a:rPr>
                        <a:t>~</a:t>
                      </a:r>
                      <a:r>
                        <a:rPr lang="zh-CN" altLang="en-US" sz="2000" dirty="0">
                          <a:effectLst/>
                        </a:rPr>
                        <a:t>解八</a:t>
                      </a:r>
                      <a:r>
                        <a:rPr lang="ru-RU" sz="2000" dirty="0">
                          <a:effectLst/>
                        </a:rPr>
                        <a:t>ɛ5=peiʔ6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八傳 </a:t>
                      </a:r>
                      <a:r>
                        <a:rPr lang="en-US" sz="2000" dirty="0">
                          <a:effectLst/>
                        </a:rPr>
                        <a:t>pyt6-tyoŋ2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八傳 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ru-RU" sz="2000" dirty="0">
                          <a:effectLst/>
                        </a:rPr>
                        <a:t>yt6-tyoŋ2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八傳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pu</a:t>
                      </a:r>
                      <a:r>
                        <a:rPr lang="ru-RU" sz="2000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6</a:t>
                      </a:r>
                      <a:r>
                        <a:rPr lang="ru-RU" sz="2000" dirty="0">
                          <a:effectLst/>
                        </a:rPr>
                        <a:t>-t</a:t>
                      </a:r>
                      <a:r>
                        <a:rPr lang="en-US" sz="2000" dirty="0" err="1">
                          <a:effectLst/>
                        </a:rPr>
                        <a:t>i</a:t>
                      </a:r>
                      <a:r>
                        <a:rPr lang="ru-RU" sz="2000" dirty="0">
                          <a:effectLst/>
                        </a:rPr>
                        <a:t>oŋ2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000" dirty="0">
                          <a:effectLst/>
                        </a:rPr>
                        <a:t>會八</a:t>
                      </a:r>
                      <a:r>
                        <a:rPr lang="en-US" altLang="zh-CN" sz="2000" dirty="0">
                          <a:effectLst/>
                        </a:rPr>
                        <a:t>~</a:t>
                      </a:r>
                      <a:r>
                        <a:rPr lang="zh-CN" altLang="en-US" sz="2000" dirty="0">
                          <a:effectLst/>
                        </a:rPr>
                        <a:t>解八</a:t>
                      </a:r>
                      <a:r>
                        <a:rPr lang="ru-RU" sz="2000" dirty="0">
                          <a:effectLst/>
                        </a:rPr>
                        <a:t>ɛ</a:t>
                      </a:r>
                      <a:r>
                        <a:rPr lang="en-US" sz="2000" dirty="0">
                          <a:effectLst/>
                        </a:rPr>
                        <a:t>5=peik6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peiʔ6-tɵoŋ2-neiŋ4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9285230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E5F727-0408-494B-8271-24E8867F92E2}"/>
              </a:ext>
            </a:extLst>
          </p:cNvPr>
          <p:cNvSpPr txBox="1"/>
          <p:nvPr/>
        </p:nvSpPr>
        <p:spPr>
          <a:xfrm>
            <a:off x="701802" y="3097911"/>
            <a:ext cx="105978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Дж. Норман и Ц. </a:t>
            </a:r>
            <a:r>
              <a:rPr lang="ru-RU" sz="2000" dirty="0" err="1"/>
              <a:t>Мэй</a:t>
            </a:r>
            <a:r>
              <a:rPr lang="ru-RU" sz="2000" dirty="0"/>
              <a:t> полагают, что эта лексема была заимствована из австроазиатских языков, и приводят когнат из вьетнамского языка </a:t>
            </a:r>
            <a:r>
              <a:rPr lang="ru-RU" sz="2000" dirty="0" err="1"/>
              <a:t>biẽt</a:t>
            </a:r>
            <a:r>
              <a:rPr lang="ru-RU" sz="2000" dirty="0"/>
              <a:t> ‘узнавать, знать’, ‘понимать’ [</a:t>
            </a:r>
            <a:r>
              <a:rPr lang="ru-RU" sz="2000" dirty="0" err="1"/>
              <a:t>Norman</a:t>
            </a:r>
            <a:r>
              <a:rPr lang="ru-RU" sz="2000" dirty="0"/>
              <a:t>, </a:t>
            </a:r>
            <a:r>
              <a:rPr lang="ru-RU" sz="2000" dirty="0" err="1"/>
              <a:t>Mei</a:t>
            </a:r>
            <a:r>
              <a:rPr lang="ru-RU" sz="2000" dirty="0"/>
              <a:t> 2000: 487</a:t>
            </a:r>
            <a:r>
              <a:rPr lang="en-US" sz="2000" dirty="0"/>
              <a:t>].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этимологической базе </a:t>
            </a:r>
            <a:r>
              <a:rPr lang="ru-RU" sz="2000" dirty="0" err="1"/>
              <a:t>Пейроса</a:t>
            </a:r>
            <a:r>
              <a:rPr lang="ru-RU" sz="2000" dirty="0"/>
              <a:t> также были найдены </a:t>
            </a:r>
            <a:r>
              <a:rPr lang="ru-RU" sz="2000" i="1" dirty="0">
                <a:solidFill>
                  <a:srgbClr val="FF0000"/>
                </a:solidFill>
              </a:rPr>
              <a:t>возможные</a:t>
            </a:r>
            <a:r>
              <a:rPr lang="ru-RU" sz="2000" dirty="0"/>
              <a:t> когнаты: </a:t>
            </a:r>
            <a:r>
              <a:rPr lang="ru-RU" sz="2000" dirty="0" err="1"/>
              <a:t>бахнарский</a:t>
            </a:r>
            <a:r>
              <a:rPr lang="ru-RU" sz="2000" dirty="0"/>
              <a:t> </a:t>
            </a:r>
            <a:r>
              <a:rPr lang="ru-RU" sz="2000" dirty="0" err="1"/>
              <a:t>bat</a:t>
            </a:r>
            <a:r>
              <a:rPr lang="ru-RU" sz="2000" dirty="0"/>
              <a:t> ‘знать’, сантали (мунда) </a:t>
            </a:r>
            <a:r>
              <a:rPr lang="ru-RU" sz="2000" dirty="0" err="1"/>
              <a:t>baḍaj</a:t>
            </a:r>
            <a:r>
              <a:rPr lang="ru-RU" sz="2000" dirty="0"/>
              <a:t> ‘знать’.</a:t>
            </a:r>
            <a:br>
              <a:rPr lang="ru-RU" sz="2000" dirty="0"/>
            </a:br>
            <a:r>
              <a:rPr lang="ru-RU" sz="2000" dirty="0"/>
              <a:t>Иероглифический знак </a:t>
            </a:r>
            <a:r>
              <a:rPr lang="zh-CN" altLang="en-US" sz="2000" dirty="0"/>
              <a:t>八 </a:t>
            </a:r>
            <a:r>
              <a:rPr lang="ru-RU" sz="2000" dirty="0"/>
              <a:t>КДК *</a:t>
            </a:r>
            <a:r>
              <a:rPr lang="ru-RU" sz="2000" dirty="0" err="1"/>
              <a:t>prēt</a:t>
            </a:r>
            <a:r>
              <a:rPr lang="ru-RU" sz="2000" dirty="0"/>
              <a:t> ‘восемь’, которым чаще всего записывается данная основа, подобран из-за фонетической близости.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234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6CD7DB-E77D-49AD-BED5-0EAA771E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Many</a:t>
            </a:r>
            <a:endParaRPr lang="ru-RU" sz="4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0D57ED4-67CA-43F2-A1E2-FAA335AF7A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791861"/>
              </p:ext>
            </p:extLst>
          </p:nvPr>
        </p:nvGraphicFramePr>
        <p:xfrm>
          <a:off x="577596" y="1573419"/>
          <a:ext cx="11036807" cy="1512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7864">
                  <a:extLst>
                    <a:ext uri="{9D8B030D-6E8A-4147-A177-3AD203B41FA5}">
                      <a16:colId xmlns:a16="http://schemas.microsoft.com/office/drawing/2014/main" xmlns="" val="2504214426"/>
                    </a:ext>
                  </a:extLst>
                </a:gridCol>
                <a:gridCol w="1014984">
                  <a:extLst>
                    <a:ext uri="{9D8B030D-6E8A-4147-A177-3AD203B41FA5}">
                      <a16:colId xmlns:a16="http://schemas.microsoft.com/office/drawing/2014/main" xmlns="" val="3188748838"/>
                    </a:ext>
                  </a:extLst>
                </a:gridCol>
                <a:gridCol w="1009778">
                  <a:extLst>
                    <a:ext uri="{9D8B030D-6E8A-4147-A177-3AD203B41FA5}">
                      <a16:colId xmlns:a16="http://schemas.microsoft.com/office/drawing/2014/main" xmlns="" val="3130355045"/>
                    </a:ext>
                  </a:extLst>
                </a:gridCol>
                <a:gridCol w="1045828">
                  <a:extLst>
                    <a:ext uri="{9D8B030D-6E8A-4147-A177-3AD203B41FA5}">
                      <a16:colId xmlns:a16="http://schemas.microsoft.com/office/drawing/2014/main" xmlns="" val="3933663961"/>
                    </a:ext>
                  </a:extLst>
                </a:gridCol>
                <a:gridCol w="1016367">
                  <a:extLst>
                    <a:ext uri="{9D8B030D-6E8A-4147-A177-3AD203B41FA5}">
                      <a16:colId xmlns:a16="http://schemas.microsoft.com/office/drawing/2014/main" xmlns="" val="1831526108"/>
                    </a:ext>
                  </a:extLst>
                </a:gridCol>
                <a:gridCol w="1216579">
                  <a:extLst>
                    <a:ext uri="{9D8B030D-6E8A-4147-A177-3AD203B41FA5}">
                      <a16:colId xmlns:a16="http://schemas.microsoft.com/office/drawing/2014/main" xmlns="" val="866981881"/>
                    </a:ext>
                  </a:extLst>
                </a:gridCol>
                <a:gridCol w="944066">
                  <a:extLst>
                    <a:ext uri="{9D8B030D-6E8A-4147-A177-3AD203B41FA5}">
                      <a16:colId xmlns:a16="http://schemas.microsoft.com/office/drawing/2014/main" xmlns="" val="3973105607"/>
                    </a:ext>
                  </a:extLst>
                </a:gridCol>
                <a:gridCol w="1138718">
                  <a:extLst>
                    <a:ext uri="{9D8B030D-6E8A-4147-A177-3AD203B41FA5}">
                      <a16:colId xmlns:a16="http://schemas.microsoft.com/office/drawing/2014/main" xmlns="" val="1132639868"/>
                    </a:ext>
                  </a:extLst>
                </a:gridCol>
                <a:gridCol w="1391767">
                  <a:extLst>
                    <a:ext uri="{9D8B030D-6E8A-4147-A177-3AD203B41FA5}">
                      <a16:colId xmlns:a16="http://schemas.microsoft.com/office/drawing/2014/main" xmlns="" val="846823911"/>
                    </a:ext>
                  </a:extLst>
                </a:gridCol>
                <a:gridCol w="1060856">
                  <a:extLst>
                    <a:ext uri="{9D8B030D-6E8A-4147-A177-3AD203B41FA5}">
                      <a16:colId xmlns:a16="http://schemas.microsoft.com/office/drawing/2014/main" xmlns="" val="3381972337"/>
                    </a:ext>
                  </a:extLst>
                </a:gridCol>
              </a:tblGrid>
              <a:tr h="64528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Fuzhou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Gutian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Fuqing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Hubei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Xiancun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Jiudu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 err="1">
                          <a:effectLst/>
                        </a:rPr>
                        <a:t>Ping‘an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Shouning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Fu’an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8983423"/>
                  </a:ext>
                </a:extLst>
              </a:tr>
              <a:tr h="8673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多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zh-TW" alt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齊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zh-TW" alt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穧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zh-TW" alt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価</a:t>
                      </a:r>
                      <a:r>
                        <a:rPr lang="en-US" altLang="zh-TW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zh-TW" altLang="en-US" sz="1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儕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sa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sɛ</a:t>
                      </a:r>
                      <a:r>
                        <a:rPr lang="ru-RU" sz="24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sɛ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θɛ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θe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sɛ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sɛ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θɛ</a:t>
                      </a:r>
                      <a:r>
                        <a:rPr lang="ru-RU" sz="2000" baseline="-25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52414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72009C-EAB0-44A5-ACBB-97E53F194103}"/>
              </a:ext>
            </a:extLst>
          </p:cNvPr>
          <p:cNvSpPr txBox="1"/>
          <p:nvPr/>
        </p:nvSpPr>
        <p:spPr>
          <a:xfrm>
            <a:off x="693229" y="3429000"/>
            <a:ext cx="10805539" cy="294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 </a:t>
            </a:r>
            <a:r>
              <a:rPr lang="ru-RU" sz="2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восточноминьской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ветви  представлена </a:t>
            </a:r>
            <a:r>
              <a:rPr lang="ru-RU" sz="2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инновативная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лексема неясного происхождения. Возвести этот корень к ханьскому показателю множественности </a:t>
            </a:r>
            <a:r>
              <a:rPr lang="zh-CN" altLang="en-US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儕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КДК 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</a:rPr>
              <a:t>*</a:t>
            </a:r>
            <a:r>
              <a:rPr lang="ru-RU" sz="2100" dirty="0" err="1">
                <a:latin typeface="Times New Roman" panose="02020603050405020304" pitchFamily="18" charset="0"/>
                <a:ea typeface="DengXian" panose="02010600030101010101" pitchFamily="2" charset="-122"/>
              </a:rPr>
              <a:t>ʒr</a:t>
            </a:r>
            <a:r>
              <a:rPr lang="ru-RU" sz="2100" dirty="0" err="1">
                <a:latin typeface="Starling Serif" panose="02040502050505030304" pitchFamily="18" charset="0"/>
                <a:ea typeface="Starling Serif" panose="02040502050505030304" pitchFamily="18" charset="0"/>
                <a:cs typeface="Times New Roman" panose="02020603050405020304" pitchFamily="18" charset="0"/>
              </a:rPr>
              <a:t></a:t>
            </a:r>
            <a:r>
              <a:rPr lang="ru-RU" sz="2100" dirty="0" err="1">
                <a:latin typeface="Times New Roman" panose="02020603050405020304" pitchFamily="18" charset="0"/>
                <a:ea typeface="DengXian" panose="02010600030101010101" pitchFamily="2" charset="-122"/>
              </a:rPr>
              <a:t>j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(исходная  семантика ‘группа, категория, сверстники, товарищи’)  невозможно: </a:t>
            </a:r>
          </a:p>
          <a:p>
            <a:pPr>
              <a:lnSpc>
                <a:spcPct val="150000"/>
              </a:lnSpc>
            </a:pP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1) ВМ корни представлены в тональной группе </a:t>
            </a:r>
            <a:r>
              <a:rPr lang="zh-CN" altLang="en-US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陰入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а лексема </a:t>
            </a:r>
            <a:r>
              <a:rPr lang="zh-CN" altLang="en-US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儕</a:t>
            </a:r>
            <a:r>
              <a:rPr lang="zh-CN" alt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относится к тональной категории </a:t>
            </a:r>
            <a:r>
              <a:rPr lang="zh-CN" altLang="en-US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陽平</a:t>
            </a:r>
            <a:r>
              <a:rPr lang="en-US" altLang="zh-CN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(2-</a:t>
            </a:r>
            <a:r>
              <a:rPr lang="ru-RU" altLang="zh-CN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й условный тон)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2) рефлексы инициали s- или θ-в восточной ветви не могут восходить к КДК инициали *</a:t>
            </a:r>
            <a:r>
              <a:rPr lang="ru-RU" sz="2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ʒr</a:t>
            </a:r>
            <a:r>
              <a:rPr lang="ru-RU" sz="2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08356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6620_TF77929380.potx" id="{67EFF964-FA2B-429E-926E-6E33DFCDEACF}" vid="{4990CF1E-A862-4CC9-B573-BA5FBE23659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23494-F630-4E01-81EA-AA2F2975971E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16c05727-aa75-4e4a-9b5f-8a80a1165891"/>
    <ds:schemaRef ds:uri="http://schemas.microsoft.com/office/2006/documentManagement/type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Глубина</Template>
  <TotalTime>0</TotalTime>
  <Words>1110</Words>
  <Application>Microsoft Office PowerPoint</Application>
  <PresentationFormat>Custom</PresentationFormat>
  <Paragraphs>320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Глубина</vt:lpstr>
      <vt:lpstr>Лексические инновации восточноминьской ветви на материале 200-словного  списка  Сводеша</vt:lpstr>
      <vt:lpstr>PowerPoint Presentation</vt:lpstr>
      <vt:lpstr>Внутренняя классификация</vt:lpstr>
      <vt:lpstr>Общие сведения</vt:lpstr>
      <vt:lpstr>Особенности</vt:lpstr>
      <vt:lpstr>Количество инноваций</vt:lpstr>
      <vt:lpstr>Dog</vt:lpstr>
      <vt:lpstr>Know</vt:lpstr>
      <vt:lpstr>Many</vt:lpstr>
      <vt:lpstr>Small</vt:lpstr>
      <vt:lpstr>Child</vt:lpstr>
      <vt:lpstr>To think </vt:lpstr>
      <vt:lpstr>To push</vt:lpstr>
      <vt:lpstr>To cut</vt:lpstr>
      <vt:lpstr>Wet</vt:lpstr>
      <vt:lpstr>Rotten</vt:lpstr>
      <vt:lpstr>Bad</vt:lpstr>
      <vt:lpstr>How</vt:lpstr>
      <vt:lpstr>To rub</vt:lpstr>
      <vt:lpstr>To play</vt:lpstr>
      <vt:lpstr>Man</vt:lpstr>
      <vt:lpstr>Субстрат? </vt:lpstr>
      <vt:lpstr>Выводы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2023-03-05T20:26:01Z</dcterms:created>
  <dcterms:modified xsi:type="dcterms:W3CDTF">2023-03-22T21:56:22Z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