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3177"/>
            <a:ext cx="9144000" cy="250678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400" b="1" dirty="0"/>
              <a:t>Еще раз о проблеме происхождения тохарской фонемы </a:t>
            </a:r>
            <a:r>
              <a:rPr lang="en-US" sz="4400" b="1" dirty="0"/>
              <a:t> </a:t>
            </a:r>
            <a:r>
              <a:rPr lang="ru-RU" sz="4400" b="1" dirty="0"/>
              <a:t>-</a:t>
            </a:r>
            <a:r>
              <a:rPr lang="ru-RU" sz="4400" b="1" i="1" dirty="0" err="1"/>
              <a:t>ts</a:t>
            </a:r>
            <a:r>
              <a:rPr lang="ru-RU" sz="4400" b="1" dirty="0"/>
              <a:t>-</a:t>
            </a:r>
            <a:br>
              <a:rPr lang="ru-RU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129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ru-RU" dirty="0"/>
              <a:t>А. Курицына</a:t>
            </a:r>
          </a:p>
          <a:p>
            <a:pPr algn="r"/>
            <a:r>
              <a:rPr lang="ru-RU" dirty="0"/>
              <a:t>ИКВИА НИУ ВШЭ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4D9B79-0AE3-42F5-A352-C7D2EF81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985"/>
            <a:ext cx="10515600" cy="31705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dirty="0"/>
              <a:t>3) Тох. -</a:t>
            </a:r>
            <a:r>
              <a:rPr lang="ru-RU" sz="2400" i="1" dirty="0"/>
              <a:t>с</a:t>
            </a:r>
            <a:r>
              <a:rPr lang="ru-RU" sz="2400" dirty="0"/>
              <a:t>- отражает ИЕ </a:t>
            </a:r>
            <a:r>
              <a:rPr lang="en-US" sz="2400" dirty="0"/>
              <a:t>*</a:t>
            </a:r>
            <a:r>
              <a:rPr lang="en-US" sz="2400" i="1" dirty="0"/>
              <a:t>d </a:t>
            </a:r>
            <a:r>
              <a:rPr lang="ru-RU" sz="2400" dirty="0"/>
              <a:t>или </a:t>
            </a:r>
            <a:r>
              <a:rPr lang="en-US" sz="2400" dirty="0"/>
              <a:t>*</a:t>
            </a:r>
            <a:r>
              <a:rPr lang="en-US" sz="2400" i="1" dirty="0"/>
              <a:t>dh</a:t>
            </a:r>
            <a:r>
              <a:rPr lang="ru-RU" sz="2400" dirty="0"/>
              <a:t> только в середине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6A46CB-1D03-4DB1-9E4C-DA97D99A9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3342"/>
            <a:ext cx="10729404" cy="53536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(</a:t>
            </a:r>
            <a:r>
              <a:rPr lang="en-US" dirty="0"/>
              <a:t>Pedersen</a:t>
            </a:r>
            <a:r>
              <a:rPr lang="ru-RU" dirty="0"/>
              <a:t> 1941: 244): </a:t>
            </a:r>
            <a:r>
              <a:rPr lang="ru-RU" dirty="0" err="1"/>
              <a:t>тох</a:t>
            </a:r>
            <a:r>
              <a:rPr lang="ru-RU" dirty="0"/>
              <a:t>. </a:t>
            </a:r>
            <a:r>
              <a:rPr lang="de-DE" i="1" dirty="0"/>
              <a:t>c</a:t>
            </a:r>
            <a:r>
              <a:rPr lang="ru-RU" dirty="0"/>
              <a:t>- в </a:t>
            </a:r>
            <a:r>
              <a:rPr lang="ru-RU" dirty="0" err="1"/>
              <a:t>анлауте</a:t>
            </a:r>
            <a:r>
              <a:rPr lang="ru-RU" dirty="0"/>
              <a:t> встречается только в тех формах, где он </a:t>
            </a:r>
            <a:r>
              <a:rPr lang="ru-RU" sz="2600" dirty="0"/>
              <a:t>чередуется</a:t>
            </a:r>
            <a:r>
              <a:rPr lang="ru-RU" dirty="0"/>
              <a:t> с </a:t>
            </a:r>
            <a:r>
              <a:rPr lang="en-US" i="1" dirty="0"/>
              <a:t>t</a:t>
            </a:r>
            <a:r>
              <a:rPr lang="ru-RU" dirty="0"/>
              <a:t>- (в основном в глагольных корнях), например:</a:t>
            </a:r>
          </a:p>
          <a:p>
            <a:pPr marL="0" indent="0">
              <a:buNone/>
            </a:pPr>
            <a:endParaRPr lang="ru-RU" sz="1300" dirty="0"/>
          </a:p>
          <a:p>
            <a:r>
              <a:rPr lang="en-US" dirty="0"/>
              <a:t>B </a:t>
            </a:r>
            <a:r>
              <a:rPr lang="en-US" i="1" dirty="0" err="1"/>
              <a:t>täl</a:t>
            </a:r>
            <a:r>
              <a:rPr lang="en-US" i="1" dirty="0"/>
              <a:t>-</a:t>
            </a:r>
            <a:r>
              <a:rPr lang="en-US" dirty="0"/>
              <a:t> ‘raise, lift’ vs. B </a:t>
            </a:r>
            <a:r>
              <a:rPr lang="en-US" i="1" dirty="0" err="1"/>
              <a:t>cāla</a:t>
            </a:r>
            <a:r>
              <a:rPr lang="en-US" dirty="0"/>
              <a:t> 3sg.pt</a:t>
            </a:r>
            <a:endParaRPr lang="ru-RU" dirty="0"/>
          </a:p>
          <a:p>
            <a:r>
              <a:rPr lang="en-US" dirty="0"/>
              <a:t>B </a:t>
            </a:r>
            <a:r>
              <a:rPr lang="en-US" i="1" dirty="0" err="1"/>
              <a:t>täm</a:t>
            </a:r>
            <a:r>
              <a:rPr lang="en-US" i="1" dirty="0"/>
              <a:t>-</a:t>
            </a:r>
            <a:r>
              <a:rPr lang="en-US" dirty="0"/>
              <a:t> ‘be born; </a:t>
            </a:r>
            <a:r>
              <a:rPr lang="en-US" dirty="0" err="1"/>
              <a:t>Kaus</a:t>
            </a:r>
            <a:r>
              <a:rPr lang="en-US" dirty="0"/>
              <a:t>. give birth’ vs. </a:t>
            </a:r>
            <a:r>
              <a:rPr lang="en-US" i="1" dirty="0"/>
              <a:t>camel</a:t>
            </a:r>
            <a:r>
              <a:rPr lang="en-US" dirty="0"/>
              <a:t> ‘(re)birth’</a:t>
            </a:r>
            <a:endParaRPr lang="ru-RU" dirty="0"/>
          </a:p>
          <a:p>
            <a:r>
              <a:rPr lang="en-US" dirty="0"/>
              <a:t>AB </a:t>
            </a:r>
            <a:r>
              <a:rPr lang="en-US" i="1" dirty="0" err="1"/>
              <a:t>cämp</a:t>
            </a:r>
            <a:r>
              <a:rPr lang="en-US" i="1" dirty="0"/>
              <a:t>-</a:t>
            </a:r>
            <a:r>
              <a:rPr lang="en-US" dirty="0"/>
              <a:t> ‘be able to’, A </a:t>
            </a:r>
            <a:r>
              <a:rPr lang="en-US" i="1" dirty="0" err="1"/>
              <a:t>tampe</a:t>
            </a:r>
            <a:r>
              <a:rPr lang="en-US" dirty="0"/>
              <a:t> ‘power’ &lt; *</a:t>
            </a:r>
            <a:r>
              <a:rPr lang="en-US" i="1" dirty="0"/>
              <a:t>temp-</a:t>
            </a:r>
            <a:r>
              <a:rPr lang="en-US" dirty="0"/>
              <a:t>, </a:t>
            </a:r>
            <a:r>
              <a:rPr lang="ru-RU" dirty="0"/>
              <a:t>ср</a:t>
            </a:r>
            <a:r>
              <a:rPr lang="en-US" dirty="0"/>
              <a:t>. </a:t>
            </a:r>
            <a:r>
              <a:rPr lang="ru-RU" dirty="0"/>
              <a:t>лит</a:t>
            </a:r>
            <a:r>
              <a:rPr lang="en-US" dirty="0"/>
              <a:t>. </a:t>
            </a:r>
            <a:r>
              <a:rPr lang="en-US" i="1" dirty="0" err="1"/>
              <a:t>tem̃pti</a:t>
            </a:r>
            <a:r>
              <a:rPr lang="en-US" dirty="0"/>
              <a:t> “</a:t>
            </a:r>
            <a:r>
              <a:rPr lang="ru-RU" dirty="0"/>
              <a:t>растягивать</a:t>
            </a:r>
            <a:r>
              <a:rPr lang="en-US" dirty="0"/>
              <a:t>”.</a:t>
            </a:r>
            <a:endParaRPr lang="ru-RU" dirty="0"/>
          </a:p>
          <a:p>
            <a:r>
              <a:rPr lang="en-US" dirty="0"/>
              <a:t>AB </a:t>
            </a:r>
            <a:r>
              <a:rPr lang="en-US" i="1" dirty="0" err="1"/>
              <a:t>caṅk</a:t>
            </a:r>
            <a:r>
              <a:rPr lang="en-US" i="1" dirty="0"/>
              <a:t>-</a:t>
            </a:r>
            <a:r>
              <a:rPr lang="en-US" dirty="0"/>
              <a:t> ‘please’, A </a:t>
            </a:r>
            <a:r>
              <a:rPr lang="en-US" i="1" dirty="0" err="1"/>
              <a:t>tuṅk</a:t>
            </a:r>
            <a:r>
              <a:rPr lang="en-US" dirty="0"/>
              <a:t> / B </a:t>
            </a:r>
            <a:r>
              <a:rPr lang="en-US" i="1" dirty="0" err="1"/>
              <a:t>täṅkw</a:t>
            </a:r>
            <a:r>
              <a:rPr lang="en-US" dirty="0"/>
              <a:t> ‘love’ &lt; *</a:t>
            </a:r>
            <a:r>
              <a:rPr lang="en-US" i="1" dirty="0" err="1"/>
              <a:t>teng</a:t>
            </a:r>
            <a:r>
              <a:rPr lang="en-US" i="1" dirty="0"/>
              <a:t>-</a:t>
            </a:r>
            <a:r>
              <a:rPr lang="en-US" dirty="0"/>
              <a:t> ‘feel, think’ (</a:t>
            </a:r>
            <a:r>
              <a:rPr lang="ru-RU" dirty="0"/>
              <a:t>нем</a:t>
            </a:r>
            <a:r>
              <a:rPr lang="en-US" dirty="0"/>
              <a:t>. </a:t>
            </a:r>
            <a:r>
              <a:rPr lang="en-US" i="1" dirty="0" err="1"/>
              <a:t>denken</a:t>
            </a:r>
            <a:r>
              <a:rPr lang="en-US" dirty="0"/>
              <a:t>?). </a:t>
            </a:r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ru-RU" dirty="0"/>
              <a:t>Тох. </a:t>
            </a:r>
            <a:r>
              <a:rPr lang="en-US" dirty="0"/>
              <a:t>-</a:t>
            </a:r>
            <a:r>
              <a:rPr lang="ru-RU" i="1" dirty="0"/>
              <a:t>с</a:t>
            </a:r>
            <a:r>
              <a:rPr lang="en-US" dirty="0"/>
              <a:t>-</a:t>
            </a:r>
            <a:r>
              <a:rPr lang="ru-RU" dirty="0"/>
              <a:t>, отражающий ПИЕ *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ru-RU" dirty="0"/>
              <a:t>и *</a:t>
            </a:r>
            <a:r>
              <a:rPr lang="en-US" i="1" dirty="0"/>
              <a:t>d</a:t>
            </a:r>
            <a:r>
              <a:rPr lang="en-US" i="1" baseline="30000" dirty="0"/>
              <a:t>h</a:t>
            </a:r>
            <a:r>
              <a:rPr lang="ru-RU" dirty="0"/>
              <a:t> в позиции перед *</a:t>
            </a:r>
            <a:r>
              <a:rPr lang="en-US" i="1" dirty="0"/>
              <a:t>e</a:t>
            </a:r>
            <a:r>
              <a:rPr lang="ru-RU" dirty="0"/>
              <a:t> и не чередующийся с </a:t>
            </a:r>
            <a:r>
              <a:rPr lang="en-US" dirty="0"/>
              <a:t>-</a:t>
            </a:r>
            <a:r>
              <a:rPr lang="en-US" i="1" dirty="0"/>
              <a:t>t</a:t>
            </a:r>
            <a:r>
              <a:rPr lang="en-US" dirty="0"/>
              <a:t>-, </a:t>
            </a:r>
            <a:r>
              <a:rPr lang="ru-RU" dirty="0"/>
              <a:t>встречается только в середине слова (редкие случаи):</a:t>
            </a:r>
          </a:p>
          <a:p>
            <a:pPr marL="0" indent="0">
              <a:buNone/>
            </a:pPr>
            <a:endParaRPr lang="ru-RU" sz="1300" dirty="0"/>
          </a:p>
          <a:p>
            <a:r>
              <a:rPr lang="ru-RU" dirty="0"/>
              <a:t>А </a:t>
            </a:r>
            <a:r>
              <a:rPr lang="en-US" i="1" dirty="0"/>
              <a:t>l</a:t>
            </a:r>
            <a:r>
              <a:rPr lang="ru-RU" i="1" dirty="0"/>
              <a:t>ä</a:t>
            </a:r>
            <a:r>
              <a:rPr lang="en-US" i="1" dirty="0"/>
              <a:t>c</a:t>
            </a:r>
            <a:r>
              <a:rPr lang="ru-RU" dirty="0"/>
              <a:t>, </a:t>
            </a:r>
            <a:r>
              <a:rPr lang="en-US" dirty="0"/>
              <a:t>B </a:t>
            </a:r>
            <a:r>
              <a:rPr lang="en-US" i="1" dirty="0"/>
              <a:t>lac</a:t>
            </a:r>
            <a:r>
              <a:rPr lang="en-US" dirty="0"/>
              <a:t> </a:t>
            </a:r>
            <a:r>
              <a:rPr lang="ru-RU" dirty="0"/>
              <a:t>3</a:t>
            </a:r>
            <a:r>
              <a:rPr lang="en-US" dirty="0"/>
              <a:t>sg</a:t>
            </a:r>
            <a:r>
              <a:rPr lang="ru-RU" dirty="0"/>
              <a:t>.</a:t>
            </a:r>
            <a:r>
              <a:rPr lang="de-DE" dirty="0" err="1"/>
              <a:t>act</a:t>
            </a:r>
            <a:r>
              <a:rPr lang="ru-RU" dirty="0"/>
              <a:t>.</a:t>
            </a:r>
            <a:r>
              <a:rPr lang="de-DE" dirty="0" err="1"/>
              <a:t>pt</a:t>
            </a:r>
            <a:r>
              <a:rPr lang="ru-RU" dirty="0"/>
              <a:t> глагола </a:t>
            </a:r>
            <a:r>
              <a:rPr lang="de-DE" i="1" dirty="0"/>
              <a:t>l</a:t>
            </a:r>
            <a:r>
              <a:rPr lang="ru-RU" i="1" dirty="0"/>
              <a:t>ä</a:t>
            </a:r>
            <a:r>
              <a:rPr lang="de-DE" i="1" dirty="0" err="1"/>
              <a:t>nt</a:t>
            </a:r>
            <a:r>
              <a:rPr lang="ru-RU" dirty="0"/>
              <a:t>-</a:t>
            </a:r>
            <a:r>
              <a:rPr lang="en-US" dirty="0"/>
              <a:t> ‘go out’</a:t>
            </a:r>
            <a:r>
              <a:rPr lang="ru-RU" dirty="0"/>
              <a:t> &lt; *</a:t>
            </a:r>
            <a:r>
              <a:rPr lang="en-US" i="1" dirty="0"/>
              <a:t>h</a:t>
            </a:r>
            <a:r>
              <a:rPr lang="ru-RU" i="1" baseline="-25000" dirty="0"/>
              <a:t>1</a:t>
            </a:r>
            <a:r>
              <a:rPr lang="en-US" i="1" dirty="0" err="1"/>
              <a:t>lud</a:t>
            </a:r>
            <a:r>
              <a:rPr lang="en-US" i="1" baseline="30000" dirty="0" err="1"/>
              <a:t>h</a:t>
            </a:r>
            <a:r>
              <a:rPr lang="ru-RU" i="1" dirty="0"/>
              <a:t>é</a:t>
            </a:r>
            <a:r>
              <a:rPr lang="en-US" i="1" dirty="0"/>
              <a:t>t</a:t>
            </a:r>
            <a:endParaRPr lang="ru-RU" i="1" dirty="0"/>
          </a:p>
          <a:p>
            <a:r>
              <a:rPr lang="en-US" dirty="0"/>
              <a:t>B </a:t>
            </a:r>
            <a:r>
              <a:rPr lang="en-US" i="1" dirty="0" err="1"/>
              <a:t>kercapo</a:t>
            </a:r>
            <a:r>
              <a:rPr lang="en-US" dirty="0"/>
              <a:t> ‘donkey’</a:t>
            </a:r>
            <a:r>
              <a:rPr lang="ru-RU" dirty="0"/>
              <a:t> &lt; *</a:t>
            </a:r>
            <a:r>
              <a:rPr lang="en-US" i="1" dirty="0" err="1"/>
              <a:t>gordeb</a:t>
            </a:r>
            <a:r>
              <a:rPr lang="en-US" i="1" baseline="30000" dirty="0" err="1"/>
              <a:t>h</a:t>
            </a:r>
            <a:r>
              <a:rPr lang="en-US" i="1" dirty="0" err="1"/>
              <a:t>o</a:t>
            </a:r>
            <a:r>
              <a:rPr lang="ru-RU" dirty="0"/>
              <a:t>-, ср. </a:t>
            </a:r>
            <a:r>
              <a:rPr lang="ru-RU" dirty="0" err="1"/>
              <a:t>скт</a:t>
            </a:r>
            <a:r>
              <a:rPr lang="ru-RU" dirty="0"/>
              <a:t>. </a:t>
            </a:r>
            <a:r>
              <a:rPr lang="en-US" i="1" dirty="0" err="1"/>
              <a:t>gardabh</a:t>
            </a:r>
            <a:r>
              <a:rPr lang="ru-RU" i="1" dirty="0"/>
              <a:t>á</a:t>
            </a:r>
            <a:r>
              <a:rPr lang="ru-RU" dirty="0"/>
              <a:t>-</a:t>
            </a:r>
            <a:r>
              <a:rPr lang="en-US" dirty="0"/>
              <a:t> (</a:t>
            </a:r>
            <a:r>
              <a:rPr lang="ru-RU" dirty="0"/>
              <a:t>если не заимствование</a:t>
            </a:r>
            <a:r>
              <a:rPr lang="en-US" dirty="0"/>
              <a:t> (Adams 2013: 210</a:t>
            </a:r>
            <a:r>
              <a:rPr lang="ru-RU" dirty="0"/>
              <a:t>)</a:t>
            </a:r>
            <a:r>
              <a:rPr lang="en-US" dirty="0"/>
              <a:t>)</a:t>
            </a:r>
            <a:r>
              <a:rPr lang="ru-RU" dirty="0"/>
              <a:t>.</a:t>
            </a:r>
          </a:p>
          <a:p>
            <a:r>
              <a:rPr lang="en-US" dirty="0"/>
              <a:t>B </a:t>
            </a:r>
            <a:r>
              <a:rPr lang="en-US" i="1" dirty="0" err="1"/>
              <a:t>kercc</a:t>
            </a:r>
            <a:r>
              <a:rPr lang="ru-RU" i="1" dirty="0"/>
              <a:t>ī</a:t>
            </a:r>
            <a:r>
              <a:rPr lang="ru-RU" dirty="0"/>
              <a:t> </a:t>
            </a:r>
            <a:r>
              <a:rPr lang="en-US" dirty="0"/>
              <a:t>pl</a:t>
            </a:r>
            <a:r>
              <a:rPr lang="ru-RU" dirty="0"/>
              <a:t>.</a:t>
            </a:r>
            <a:r>
              <a:rPr lang="en-US" dirty="0"/>
              <a:t>t</a:t>
            </a:r>
            <a:r>
              <a:rPr lang="ru-RU" dirty="0"/>
              <a:t>. ‘</a:t>
            </a:r>
            <a:r>
              <a:rPr lang="en-US" dirty="0"/>
              <a:t>palace</a:t>
            </a:r>
            <a:r>
              <a:rPr lang="ru-RU" dirty="0"/>
              <a:t>’ </a:t>
            </a:r>
            <a:r>
              <a:rPr lang="en-US" dirty="0"/>
              <a:t>&lt; </a:t>
            </a:r>
            <a:r>
              <a:rPr lang="ru-RU" dirty="0"/>
              <a:t>ПИЕ *</a:t>
            </a:r>
            <a:r>
              <a:rPr lang="en-US" i="1" dirty="0" err="1"/>
              <a:t>ghortiyo</a:t>
            </a:r>
            <a:r>
              <a:rPr lang="ru-RU" dirty="0"/>
              <a:t>- (</a:t>
            </a:r>
            <a:r>
              <a:rPr lang="en-US" dirty="0"/>
              <a:t>Gr</a:t>
            </a:r>
            <a:r>
              <a:rPr lang="ru-RU" dirty="0"/>
              <a:t>. </a:t>
            </a:r>
            <a:r>
              <a:rPr lang="en-US" i="1" dirty="0" err="1"/>
              <a:t>kh</a:t>
            </a:r>
            <a:r>
              <a:rPr lang="ru-RU" i="1" dirty="0"/>
              <a:t>ó</a:t>
            </a:r>
            <a:r>
              <a:rPr lang="en-US" i="1" dirty="0" err="1"/>
              <a:t>rtos</a:t>
            </a:r>
            <a:r>
              <a:rPr lang="ru-RU" dirty="0"/>
              <a:t> ‘</a:t>
            </a:r>
            <a:r>
              <a:rPr lang="en-US" dirty="0"/>
              <a:t>enclosed place</a:t>
            </a:r>
            <a:r>
              <a:rPr lang="ru-RU" dirty="0"/>
              <a:t>, </a:t>
            </a:r>
            <a:r>
              <a:rPr lang="en-US" dirty="0"/>
              <a:t>feeding place</a:t>
            </a:r>
            <a:r>
              <a:rPr lang="ru-RU" dirty="0"/>
              <a:t>,’ </a:t>
            </a:r>
            <a:r>
              <a:rPr lang="en-US" dirty="0"/>
              <a:t>Lat</a:t>
            </a:r>
            <a:r>
              <a:rPr lang="ru-RU" dirty="0"/>
              <a:t>. </a:t>
            </a:r>
            <a:r>
              <a:rPr lang="en-US" i="1" dirty="0"/>
              <a:t>hortus</a:t>
            </a:r>
            <a:r>
              <a:rPr lang="ru-RU" dirty="0"/>
              <a:t> ‘</a:t>
            </a:r>
            <a:r>
              <a:rPr lang="en-US" dirty="0"/>
              <a:t>garden</a:t>
            </a:r>
            <a:r>
              <a:rPr lang="ru-RU" dirty="0"/>
              <a:t>’) или из ПИЕ *</a:t>
            </a:r>
            <a:r>
              <a:rPr lang="en-US" i="1" dirty="0" err="1"/>
              <a:t>g</a:t>
            </a:r>
            <a:r>
              <a:rPr lang="en-US" i="1" baseline="30000" dirty="0" err="1"/>
              <a:t>h</a:t>
            </a:r>
            <a:r>
              <a:rPr lang="en-US" i="1" dirty="0" err="1"/>
              <a:t>ord</a:t>
            </a:r>
            <a:r>
              <a:rPr lang="en-US" i="1" baseline="30000" dirty="0" err="1"/>
              <a:t>h</a:t>
            </a:r>
            <a:r>
              <a:rPr lang="en-US" i="1" dirty="0" err="1"/>
              <a:t>iyo</a:t>
            </a:r>
            <a:r>
              <a:rPr lang="ru-RU" dirty="0"/>
              <a:t>- (</a:t>
            </a:r>
            <a:r>
              <a:rPr lang="en-US" dirty="0"/>
              <a:t>OCS </a:t>
            </a:r>
            <a:r>
              <a:rPr lang="en-US" i="1" dirty="0"/>
              <a:t>grad</a:t>
            </a:r>
            <a:r>
              <a:rPr lang="ru-RU" dirty="0"/>
              <a:t> (</a:t>
            </a:r>
            <a:r>
              <a:rPr lang="en-US" dirty="0"/>
              <a:t>m</a:t>
            </a:r>
            <a:r>
              <a:rPr lang="ru-RU" dirty="0"/>
              <a:t>.) ‘</a:t>
            </a:r>
            <a:r>
              <a:rPr lang="en-US" dirty="0"/>
              <a:t>city</a:t>
            </a:r>
            <a:r>
              <a:rPr lang="ru-RU" dirty="0"/>
              <a:t>’, </a:t>
            </a:r>
            <a:r>
              <a:rPr lang="en-US" dirty="0" err="1"/>
              <a:t>Skt</a:t>
            </a:r>
            <a:r>
              <a:rPr lang="en-US" dirty="0"/>
              <a:t> </a:t>
            </a:r>
            <a:r>
              <a:rPr lang="en-US" i="1" dirty="0"/>
              <a:t>gr</a:t>
            </a:r>
            <a:r>
              <a:rPr lang="ru-RU" i="1" dirty="0"/>
              <a:t>̥</a:t>
            </a:r>
            <a:r>
              <a:rPr lang="en-US" i="1" dirty="0"/>
              <a:t>h</a:t>
            </a:r>
            <a:r>
              <a:rPr lang="ru-RU" i="1" dirty="0"/>
              <a:t>á</a:t>
            </a:r>
            <a:r>
              <a:rPr lang="ru-RU" dirty="0"/>
              <a:t> ‘</a:t>
            </a:r>
            <a:r>
              <a:rPr lang="en-US" dirty="0"/>
              <a:t>house</a:t>
            </a:r>
            <a:r>
              <a:rPr lang="ru-RU" dirty="0"/>
              <a:t>’, </a:t>
            </a:r>
            <a:r>
              <a:rPr lang="en-US" dirty="0"/>
              <a:t>Goth</a:t>
            </a:r>
            <a:r>
              <a:rPr lang="ru-RU" dirty="0"/>
              <a:t>. </a:t>
            </a:r>
            <a:r>
              <a:rPr lang="en-US" i="1" dirty="0" err="1"/>
              <a:t>gards</a:t>
            </a:r>
            <a:r>
              <a:rPr lang="ru-RU" dirty="0"/>
              <a:t> ‘</a:t>
            </a:r>
            <a:r>
              <a:rPr lang="en-US" dirty="0"/>
              <a:t>house</a:t>
            </a:r>
            <a:r>
              <a:rPr lang="ru-RU" dirty="0"/>
              <a:t>’) [</a:t>
            </a:r>
            <a:r>
              <a:rPr lang="en-US" dirty="0"/>
              <a:t>Adams</a:t>
            </a:r>
            <a:r>
              <a:rPr lang="ru-RU" dirty="0"/>
              <a:t> 2013: 210-211]. </a:t>
            </a:r>
          </a:p>
        </p:txBody>
      </p:sp>
    </p:spTree>
    <p:extLst>
      <p:ext uri="{BB962C8B-B14F-4D97-AF65-F5344CB8AC3E}">
        <p14:creationId xmlns:p14="http://schemas.microsoft.com/office/powerpoint/2010/main" val="2082460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C957B-05B1-433F-8913-363CF66A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74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8DC483-A4FC-4407-B13A-F643E2B0E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709"/>
            <a:ext cx="10515600" cy="506725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i="1" dirty="0" err="1"/>
              <a:t>ts</a:t>
            </a:r>
            <a:r>
              <a:rPr lang="ru-RU" dirty="0"/>
              <a:t>- в начальной позиции в </a:t>
            </a:r>
            <a:r>
              <a:rPr lang="ru-RU" dirty="0" err="1"/>
              <a:t>тох</a:t>
            </a:r>
            <a:r>
              <a:rPr lang="ru-RU" dirty="0"/>
              <a:t>. глагольных корнях отражает ПИЕ *</a:t>
            </a:r>
            <a:r>
              <a:rPr lang="en-US" i="1" dirty="0"/>
              <a:t>d</a:t>
            </a:r>
            <a:r>
              <a:rPr lang="ru-RU" dirty="0"/>
              <a:t>- и *</a:t>
            </a:r>
            <a:r>
              <a:rPr lang="en-US" i="1" dirty="0"/>
              <a:t>dh</a:t>
            </a:r>
            <a:r>
              <a:rPr lang="ru-RU" dirty="0"/>
              <a:t>- (</a:t>
            </a:r>
            <a:r>
              <a:rPr lang="de-DE" dirty="0"/>
              <a:t>AB </a:t>
            </a:r>
            <a:r>
              <a:rPr lang="de-DE" i="1" dirty="0" err="1"/>
              <a:t>ts</a:t>
            </a:r>
            <a:r>
              <a:rPr lang="ru-RU" i="1" dirty="0"/>
              <a:t>ä</a:t>
            </a:r>
            <a:r>
              <a:rPr lang="de-DE" i="1" dirty="0"/>
              <a:t>r</a:t>
            </a:r>
            <a:r>
              <a:rPr lang="ru-RU" dirty="0"/>
              <a:t>- ‘</a:t>
            </a:r>
            <a:r>
              <a:rPr lang="en-US" dirty="0"/>
              <a:t>separate</a:t>
            </a:r>
            <a:r>
              <a:rPr lang="ru-RU" dirty="0"/>
              <a:t>’ &lt; *</a:t>
            </a:r>
            <a:r>
              <a:rPr lang="de-DE" i="1" dirty="0"/>
              <a:t>der</a:t>
            </a:r>
            <a:r>
              <a:rPr lang="ru-RU" dirty="0"/>
              <a:t>-, </a:t>
            </a:r>
            <a:r>
              <a:rPr lang="en-US" dirty="0"/>
              <a:t>AB </a:t>
            </a:r>
            <a:r>
              <a:rPr lang="en-US" i="1" dirty="0" err="1"/>
              <a:t>ts</a:t>
            </a:r>
            <a:r>
              <a:rPr lang="ru-RU" i="1" dirty="0"/>
              <a:t>ä</a:t>
            </a:r>
            <a:r>
              <a:rPr lang="en-US" i="1" dirty="0"/>
              <a:t>m</a:t>
            </a:r>
            <a:r>
              <a:rPr lang="ru-RU" dirty="0"/>
              <a:t>- ‘</a:t>
            </a:r>
            <a:r>
              <a:rPr lang="en-US" dirty="0"/>
              <a:t>grow</a:t>
            </a:r>
            <a:r>
              <a:rPr lang="ru-RU" dirty="0"/>
              <a:t>’ &lt; *</a:t>
            </a:r>
            <a:r>
              <a:rPr lang="en-US" i="1" dirty="0"/>
              <a:t>dem</a:t>
            </a:r>
            <a:r>
              <a:rPr lang="ru-RU" dirty="0"/>
              <a:t>-, </a:t>
            </a:r>
            <a:r>
              <a:rPr lang="en-US" dirty="0"/>
              <a:t>AB </a:t>
            </a:r>
            <a:r>
              <a:rPr lang="en-US" i="1" dirty="0" err="1"/>
              <a:t>ts</a:t>
            </a:r>
            <a:r>
              <a:rPr lang="ru-RU" i="1" dirty="0"/>
              <a:t>ä</a:t>
            </a:r>
            <a:r>
              <a:rPr lang="en-US" i="1" dirty="0"/>
              <a:t>k</a:t>
            </a:r>
            <a:r>
              <a:rPr lang="ru-RU" i="1" dirty="0"/>
              <a:t>-</a:t>
            </a:r>
            <a:r>
              <a:rPr lang="ru-RU" dirty="0"/>
              <a:t> ‘</a:t>
            </a:r>
            <a:r>
              <a:rPr lang="en-US" dirty="0"/>
              <a:t>burn</a:t>
            </a:r>
            <a:r>
              <a:rPr lang="ru-RU" dirty="0"/>
              <a:t>’ &lt; *</a:t>
            </a:r>
            <a:r>
              <a:rPr lang="en-US" i="1" dirty="0" err="1"/>
              <a:t>d</a:t>
            </a:r>
            <a:r>
              <a:rPr lang="en-US" i="1" baseline="30000" dirty="0" err="1"/>
              <a:t>h</a:t>
            </a:r>
            <a:r>
              <a:rPr lang="en-US" i="1" dirty="0" err="1"/>
              <a:t>eg</a:t>
            </a:r>
            <a:r>
              <a:rPr lang="en-US" i="1" baseline="30000" dirty="0" err="1"/>
              <a:t>wh</a:t>
            </a:r>
            <a:r>
              <a:rPr lang="ru-RU" dirty="0"/>
              <a:t>-, </a:t>
            </a:r>
            <a:r>
              <a:rPr lang="en-US" dirty="0"/>
              <a:t>A </a:t>
            </a:r>
            <a:r>
              <a:rPr lang="en-US" i="1" dirty="0" err="1"/>
              <a:t>ts</a:t>
            </a:r>
            <a:r>
              <a:rPr lang="ru-RU" i="1" dirty="0"/>
              <a:t>ä</a:t>
            </a:r>
            <a:r>
              <a:rPr lang="en-US" i="1" dirty="0"/>
              <a:t>n</a:t>
            </a:r>
            <a:r>
              <a:rPr lang="ru-RU" dirty="0"/>
              <a:t>- ‘</a:t>
            </a:r>
            <a:r>
              <a:rPr lang="en-US" dirty="0"/>
              <a:t>flow</a:t>
            </a:r>
            <a:r>
              <a:rPr lang="ru-RU" dirty="0"/>
              <a:t>’ &lt; *</a:t>
            </a:r>
            <a:r>
              <a:rPr lang="en-US" i="1" dirty="0" err="1"/>
              <a:t>d</a:t>
            </a:r>
            <a:r>
              <a:rPr lang="en-US" i="1" baseline="30000" dirty="0" err="1"/>
              <a:t>h</a:t>
            </a:r>
            <a:r>
              <a:rPr lang="en-US" i="1" dirty="0" err="1"/>
              <a:t>en</a:t>
            </a:r>
            <a:r>
              <a:rPr lang="ru-RU" dirty="0"/>
              <a:t>-).</a:t>
            </a:r>
          </a:p>
          <a:p>
            <a:pPr lvl="0"/>
            <a:r>
              <a:rPr lang="ru-RU" dirty="0"/>
              <a:t>Все надежные случаи перехода в -</a:t>
            </a:r>
            <a:r>
              <a:rPr lang="de-DE" i="1" dirty="0" err="1"/>
              <a:t>ts</a:t>
            </a:r>
            <a:r>
              <a:rPr lang="ru-RU" dirty="0"/>
              <a:t>- ПИЕ *</a:t>
            </a:r>
            <a:r>
              <a:rPr lang="en-US" i="1" dirty="0" err="1"/>
              <a:t>ti</a:t>
            </a:r>
            <a:r>
              <a:rPr lang="en-US" i="1" dirty="0"/>
              <a:t> </a:t>
            </a:r>
            <a:r>
              <a:rPr lang="ru-RU" dirty="0"/>
              <a:t>и *</a:t>
            </a:r>
            <a:r>
              <a:rPr lang="en-US" i="1" dirty="0" err="1"/>
              <a:t>ti</a:t>
            </a:r>
            <a:r>
              <a:rPr lang="ru-RU" i="1" dirty="0"/>
              <a:t>̯ </a:t>
            </a:r>
            <a:r>
              <a:rPr lang="ru-RU" dirty="0"/>
              <a:t>/ *</a:t>
            </a:r>
            <a:r>
              <a:rPr lang="en-US" i="1" dirty="0" err="1"/>
              <a:t>d</a:t>
            </a:r>
            <a:r>
              <a:rPr lang="en-US" i="1" baseline="30000" dirty="0" err="1"/>
              <a:t>h</a:t>
            </a:r>
            <a:r>
              <a:rPr lang="en-US" i="1" dirty="0" err="1"/>
              <a:t>i</a:t>
            </a:r>
            <a:r>
              <a:rPr lang="ru-RU" i="1" dirty="0"/>
              <a:t>̯ </a:t>
            </a:r>
            <a:r>
              <a:rPr lang="ru-RU" dirty="0"/>
              <a:t>встречаются только в середине слова (</a:t>
            </a:r>
            <a:r>
              <a:rPr lang="en-US" dirty="0"/>
              <a:t>B </a:t>
            </a:r>
            <a:r>
              <a:rPr lang="en-US" i="1" dirty="0"/>
              <a:t>l</a:t>
            </a:r>
            <a:r>
              <a:rPr lang="ru-RU" i="1" dirty="0"/>
              <a:t>ā</a:t>
            </a:r>
            <a:r>
              <a:rPr lang="en-US" i="1" dirty="0" err="1"/>
              <a:t>ntsa</a:t>
            </a:r>
            <a:r>
              <a:rPr lang="en-US" dirty="0"/>
              <a:t> </a:t>
            </a:r>
            <a:r>
              <a:rPr lang="ru-RU" dirty="0"/>
              <a:t>‘</a:t>
            </a:r>
            <a:r>
              <a:rPr lang="en-US" dirty="0"/>
              <a:t>queen</a:t>
            </a:r>
            <a:r>
              <a:rPr lang="ru-RU" dirty="0"/>
              <a:t>’ &lt; *</a:t>
            </a:r>
            <a:r>
              <a:rPr lang="en-US" i="1" dirty="0" err="1"/>
              <a:t>wleh</a:t>
            </a:r>
            <a:r>
              <a:rPr lang="ru-RU" i="1" baseline="-25000" dirty="0"/>
              <a:t>2</a:t>
            </a:r>
            <a:r>
              <a:rPr lang="en-US" i="1" dirty="0" err="1"/>
              <a:t>nti</a:t>
            </a:r>
            <a:r>
              <a:rPr lang="ru-RU" i="1" dirty="0"/>
              <a:t>̯</a:t>
            </a:r>
            <a:r>
              <a:rPr lang="en-US" i="1" dirty="0"/>
              <a:t>eh</a:t>
            </a:r>
            <a:r>
              <a:rPr lang="ru-RU" i="1" baseline="-25000" dirty="0"/>
              <a:t>2</a:t>
            </a:r>
            <a:r>
              <a:rPr lang="ru-RU" i="1" dirty="0"/>
              <a:t>-</a:t>
            </a:r>
            <a:r>
              <a:rPr lang="ru-RU" dirty="0"/>
              <a:t>, </a:t>
            </a:r>
            <a:r>
              <a:rPr lang="en-US" dirty="0"/>
              <a:t>A </a:t>
            </a:r>
            <a:r>
              <a:rPr lang="en-US" i="1" dirty="0"/>
              <a:t>pats</a:t>
            </a:r>
            <a:r>
              <a:rPr lang="ru-RU" dirty="0"/>
              <a:t> ‘</a:t>
            </a:r>
            <a:r>
              <a:rPr lang="en-US" dirty="0"/>
              <a:t>husband</a:t>
            </a:r>
            <a:r>
              <a:rPr lang="ru-RU" dirty="0"/>
              <a:t>’ &lt; *</a:t>
            </a:r>
            <a:r>
              <a:rPr lang="en-US" i="1" dirty="0" err="1"/>
              <a:t>poti</a:t>
            </a:r>
            <a:r>
              <a:rPr lang="ru-RU" dirty="0"/>
              <a:t>-, </a:t>
            </a:r>
            <a:r>
              <a:rPr lang="en-US" dirty="0"/>
              <a:t>B </a:t>
            </a:r>
            <a:r>
              <a:rPr lang="en-US" i="1" dirty="0" err="1"/>
              <a:t>epetso</a:t>
            </a:r>
            <a:r>
              <a:rPr lang="ru-RU" dirty="0"/>
              <a:t> ‘</a:t>
            </a:r>
            <a:r>
              <a:rPr lang="en-US" dirty="0" err="1"/>
              <a:t>fiancee</a:t>
            </a:r>
            <a:r>
              <a:rPr lang="ru-RU" dirty="0"/>
              <a:t>’ &lt; </a:t>
            </a:r>
            <a:r>
              <a:rPr lang="ru-RU" i="1" dirty="0"/>
              <a:t>*-</a:t>
            </a:r>
            <a:r>
              <a:rPr lang="en-US" i="1" dirty="0" err="1"/>
              <a:t>poti</a:t>
            </a:r>
            <a:r>
              <a:rPr lang="ru-RU" i="1" dirty="0"/>
              <a:t>̯ā-</a:t>
            </a:r>
            <a:r>
              <a:rPr lang="ru-RU" dirty="0"/>
              <a:t>).</a:t>
            </a:r>
          </a:p>
          <a:p>
            <a:pPr lvl="0"/>
            <a:r>
              <a:rPr lang="ru-RU" dirty="0"/>
              <a:t>Все (редкие) случаи перехода ПИЕ *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ru-RU" dirty="0"/>
              <a:t>и *</a:t>
            </a:r>
            <a:r>
              <a:rPr lang="en-US" i="1" dirty="0"/>
              <a:t>dh</a:t>
            </a:r>
            <a:r>
              <a:rPr lang="ru-RU" dirty="0"/>
              <a:t> в позиции перед *</a:t>
            </a:r>
            <a:r>
              <a:rPr lang="en-US" i="1" dirty="0"/>
              <a:t>e</a:t>
            </a:r>
            <a:r>
              <a:rPr lang="ru-RU" dirty="0"/>
              <a:t> в </a:t>
            </a:r>
            <a:r>
              <a:rPr lang="ru-RU" dirty="0" err="1"/>
              <a:t>общетох</a:t>
            </a:r>
            <a:r>
              <a:rPr lang="ru-RU" dirty="0"/>
              <a:t>. *</a:t>
            </a:r>
            <a:r>
              <a:rPr lang="en-US" i="1" dirty="0"/>
              <a:t>c</a:t>
            </a:r>
            <a:r>
              <a:rPr lang="ru-RU" dirty="0"/>
              <a:t> встречаются также только в середине слова (А </a:t>
            </a:r>
            <a:r>
              <a:rPr lang="en-US" i="1" dirty="0"/>
              <a:t>l</a:t>
            </a:r>
            <a:r>
              <a:rPr lang="ru-RU" i="1" dirty="0"/>
              <a:t>ä</a:t>
            </a:r>
            <a:r>
              <a:rPr lang="en-US" i="1" dirty="0"/>
              <a:t>c</a:t>
            </a:r>
            <a:r>
              <a:rPr lang="en-US" dirty="0"/>
              <a:t> B </a:t>
            </a:r>
            <a:r>
              <a:rPr lang="en-US" i="1" dirty="0"/>
              <a:t>lac</a:t>
            </a:r>
            <a:r>
              <a:rPr lang="en-US" dirty="0"/>
              <a:t> </a:t>
            </a:r>
            <a:r>
              <a:rPr lang="ru-RU" dirty="0"/>
              <a:t>3</a:t>
            </a:r>
            <a:r>
              <a:rPr lang="en-US" dirty="0"/>
              <a:t>sg</a:t>
            </a:r>
            <a:r>
              <a:rPr lang="ru-RU" dirty="0"/>
              <a:t>.</a:t>
            </a:r>
            <a:r>
              <a:rPr lang="de-DE" dirty="0" err="1"/>
              <a:t>act</a:t>
            </a:r>
            <a:r>
              <a:rPr lang="ru-RU" dirty="0"/>
              <a:t>.</a:t>
            </a:r>
            <a:r>
              <a:rPr lang="de-DE" dirty="0" err="1"/>
              <a:t>pt</a:t>
            </a:r>
            <a:r>
              <a:rPr lang="ru-RU" dirty="0"/>
              <a:t> глагола </a:t>
            </a:r>
            <a:r>
              <a:rPr lang="de-DE" i="1" dirty="0"/>
              <a:t>l</a:t>
            </a:r>
            <a:r>
              <a:rPr lang="ru-RU" i="1" dirty="0"/>
              <a:t>ä</a:t>
            </a:r>
            <a:r>
              <a:rPr lang="de-DE" i="1" dirty="0" err="1"/>
              <a:t>nt</a:t>
            </a:r>
            <a:r>
              <a:rPr lang="ru-RU" dirty="0"/>
              <a:t>- </a:t>
            </a:r>
            <a:r>
              <a:rPr lang="en-US" dirty="0"/>
              <a:t>‘</a:t>
            </a:r>
            <a:r>
              <a:rPr lang="de-DE" dirty="0" err="1"/>
              <a:t>go</a:t>
            </a:r>
            <a:r>
              <a:rPr lang="de-DE" dirty="0"/>
              <a:t> out</a:t>
            </a:r>
            <a:r>
              <a:rPr lang="en-US" dirty="0"/>
              <a:t>’</a:t>
            </a:r>
            <a:r>
              <a:rPr lang="ru-RU" dirty="0"/>
              <a:t> &lt; *</a:t>
            </a:r>
            <a:r>
              <a:rPr lang="en-US" i="1" dirty="0"/>
              <a:t>h</a:t>
            </a:r>
            <a:r>
              <a:rPr lang="ru-RU" i="1" baseline="-25000" dirty="0"/>
              <a:t>1</a:t>
            </a:r>
            <a:r>
              <a:rPr lang="en-US" i="1" dirty="0" err="1"/>
              <a:t>lud</a:t>
            </a:r>
            <a:r>
              <a:rPr lang="en-US" i="1" baseline="30000" dirty="0" err="1"/>
              <a:t>h</a:t>
            </a:r>
            <a:r>
              <a:rPr lang="ru-RU" i="1" dirty="0"/>
              <a:t>é</a:t>
            </a:r>
            <a:r>
              <a:rPr lang="en-US" i="1" dirty="0"/>
              <a:t>t</a:t>
            </a:r>
            <a:r>
              <a:rPr lang="ru-RU" dirty="0"/>
              <a:t>, </a:t>
            </a:r>
            <a:r>
              <a:rPr lang="en-US" dirty="0"/>
              <a:t>? B </a:t>
            </a:r>
            <a:r>
              <a:rPr lang="en-US" i="1" dirty="0" err="1"/>
              <a:t>kercapo</a:t>
            </a:r>
            <a:r>
              <a:rPr lang="en-US" dirty="0"/>
              <a:t> ‘donkey’</a:t>
            </a:r>
            <a:r>
              <a:rPr lang="ru-RU" dirty="0"/>
              <a:t> &lt; *</a:t>
            </a:r>
            <a:r>
              <a:rPr lang="en-US" i="1" dirty="0" err="1"/>
              <a:t>gordeb</a:t>
            </a:r>
            <a:r>
              <a:rPr lang="en-US" i="1" baseline="30000" dirty="0" err="1"/>
              <a:t>h</a:t>
            </a:r>
            <a:r>
              <a:rPr lang="en-US" i="1" dirty="0" err="1"/>
              <a:t>o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Вероятно, сначала -</a:t>
            </a:r>
            <a:r>
              <a:rPr lang="en-US" i="1" dirty="0" err="1"/>
              <a:t>ts</a:t>
            </a:r>
            <a:r>
              <a:rPr lang="ru-RU" dirty="0"/>
              <a:t>- появился только из ПИЕ *</a:t>
            </a:r>
            <a:r>
              <a:rPr lang="en-US" i="1" dirty="0"/>
              <a:t>d</a:t>
            </a:r>
            <a:r>
              <a:rPr lang="ru-RU" dirty="0"/>
              <a:t> и *</a:t>
            </a:r>
            <a:r>
              <a:rPr lang="en-US" i="1" dirty="0"/>
              <a:t>d</a:t>
            </a:r>
            <a:r>
              <a:rPr lang="en-US" i="1" baseline="30000" dirty="0"/>
              <a:t>h</a:t>
            </a:r>
            <a:r>
              <a:rPr lang="ru-RU" dirty="0"/>
              <a:t> в начальной позиции (не вполне ясно при этом, предшествовал он *</a:t>
            </a:r>
            <a:r>
              <a:rPr lang="en-US" i="1" dirty="0"/>
              <a:t>e</a:t>
            </a:r>
            <a:r>
              <a:rPr lang="ru-RU" dirty="0"/>
              <a:t> или нет, т.к. основные примеры на данный переход – глагольные корни, см. Бурлак 2000: 104), в то время как рефлексы *</a:t>
            </a:r>
            <a:r>
              <a:rPr lang="en-US" i="1" dirty="0"/>
              <a:t>d</a:t>
            </a:r>
            <a:r>
              <a:rPr lang="ru-RU" i="1" dirty="0"/>
              <a:t> </a:t>
            </a:r>
            <a:r>
              <a:rPr lang="ru-RU" dirty="0"/>
              <a:t>и *</a:t>
            </a:r>
            <a:r>
              <a:rPr lang="en-US" i="1" dirty="0"/>
              <a:t>d</a:t>
            </a:r>
            <a:r>
              <a:rPr lang="en-US" i="1" baseline="30000" dirty="0"/>
              <a:t>h</a:t>
            </a:r>
            <a:r>
              <a:rPr lang="ru-RU" dirty="0"/>
              <a:t> в середине слова совпали с рефлексом *</a:t>
            </a:r>
            <a:r>
              <a:rPr lang="en-US" i="1" dirty="0"/>
              <a:t>t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Затем ранний </a:t>
            </a:r>
            <a:r>
              <a:rPr lang="ru-RU" dirty="0" err="1"/>
              <a:t>общетох</a:t>
            </a:r>
            <a:r>
              <a:rPr lang="ru-RU" dirty="0"/>
              <a:t>. *-</a:t>
            </a:r>
            <a:r>
              <a:rPr lang="en-US" i="1" dirty="0"/>
              <a:t>t</a:t>
            </a:r>
            <a:r>
              <a:rPr lang="ru-RU" dirty="0"/>
              <a:t>- отразился как -</a:t>
            </a:r>
            <a:r>
              <a:rPr lang="ru-RU" i="1" dirty="0"/>
              <a:t>с</a:t>
            </a:r>
            <a:r>
              <a:rPr lang="ru-RU" dirty="0"/>
              <a:t>- в позиции перед ПИЕ *</a:t>
            </a:r>
            <a:r>
              <a:rPr lang="en-US" i="1" dirty="0"/>
              <a:t>e</a:t>
            </a:r>
            <a:r>
              <a:rPr lang="ru-RU" dirty="0"/>
              <a:t> и как -</a:t>
            </a:r>
            <a:r>
              <a:rPr lang="en-US" i="1" dirty="0" err="1"/>
              <a:t>ts</a:t>
            </a:r>
            <a:r>
              <a:rPr lang="ru-RU" dirty="0"/>
              <a:t>- в позиции перед ПИЕ *</a:t>
            </a:r>
            <a:r>
              <a:rPr lang="en-US" i="1" dirty="0" err="1"/>
              <a:t>i</a:t>
            </a:r>
            <a:r>
              <a:rPr lang="ru-RU" i="1" dirty="0"/>
              <a:t>̯</a:t>
            </a:r>
            <a:r>
              <a:rPr lang="ru-RU" dirty="0"/>
              <a:t>. При этом неясно, что же все-таки являлось регулярным рефлексом ПИЕ *</a:t>
            </a:r>
            <a:r>
              <a:rPr lang="en-US" i="1" dirty="0" err="1"/>
              <a:t>Ti</a:t>
            </a:r>
            <a:r>
              <a:rPr lang="ru-RU" i="1" dirty="0"/>
              <a:t> </a:t>
            </a:r>
            <a:r>
              <a:rPr lang="ru-RU" dirty="0"/>
              <a:t>(ср. </a:t>
            </a:r>
            <a:r>
              <a:rPr lang="en-US" dirty="0"/>
              <a:t>A </a:t>
            </a:r>
            <a:r>
              <a:rPr lang="en-US" i="1" dirty="0"/>
              <a:t>pats</a:t>
            </a:r>
            <a:r>
              <a:rPr lang="ru-RU" dirty="0"/>
              <a:t> &lt; *</a:t>
            </a:r>
            <a:r>
              <a:rPr lang="en-US" i="1" dirty="0" err="1"/>
              <a:t>potis</a:t>
            </a:r>
            <a:r>
              <a:rPr lang="en-US" dirty="0"/>
              <a:t> vs</a:t>
            </a:r>
            <a:r>
              <a:rPr lang="ru-RU" dirty="0"/>
              <a:t>. переход *</a:t>
            </a:r>
            <a:r>
              <a:rPr lang="en-US" i="1" dirty="0" err="1"/>
              <a:t>Vti</a:t>
            </a:r>
            <a:r>
              <a:rPr lang="ru-RU" dirty="0"/>
              <a:t># &gt; </a:t>
            </a:r>
            <a:r>
              <a:rPr lang="ru-RU" dirty="0" err="1"/>
              <a:t>тох</a:t>
            </a:r>
            <a:r>
              <a:rPr lang="ru-RU" dirty="0"/>
              <a:t>. А (</a:t>
            </a:r>
            <a:r>
              <a:rPr lang="en-US" dirty="0"/>
              <a:t>B</a:t>
            </a:r>
            <a:r>
              <a:rPr lang="ru-RU" dirty="0"/>
              <a:t>?) -</a:t>
            </a:r>
            <a:r>
              <a:rPr lang="en-US" i="1" dirty="0"/>
              <a:t>s</a:t>
            </a:r>
            <a:r>
              <a:rPr lang="ru-RU" dirty="0"/>
              <a:t>̣ (3</a:t>
            </a:r>
            <a:r>
              <a:rPr lang="en-US" dirty="0"/>
              <a:t>sg</a:t>
            </a:r>
            <a:r>
              <a:rPr lang="ru-RU" dirty="0"/>
              <a:t>.</a:t>
            </a:r>
            <a:r>
              <a:rPr lang="en-US" dirty="0" err="1"/>
              <a:t>pr</a:t>
            </a:r>
            <a:r>
              <a:rPr lang="ru-RU" dirty="0"/>
              <a:t>.</a:t>
            </a:r>
            <a:r>
              <a:rPr lang="en-US" dirty="0"/>
              <a:t>act</a:t>
            </a:r>
            <a:r>
              <a:rPr lang="ru-RU" dirty="0"/>
              <a:t>, </a:t>
            </a:r>
            <a:r>
              <a:rPr lang="en-US" dirty="0"/>
              <a:t>A </a:t>
            </a:r>
            <a:r>
              <a:rPr lang="en-US" dirty="0" err="1"/>
              <a:t>Abl</a:t>
            </a:r>
            <a:r>
              <a:rPr lang="ru-RU" dirty="0"/>
              <a:t>., </a:t>
            </a:r>
            <a:r>
              <a:rPr lang="en-US" dirty="0" err="1"/>
              <a:t>Ipv</a:t>
            </a:r>
            <a:r>
              <a:rPr lang="ru-RU" dirty="0"/>
              <a:t> ‘иди’ </a:t>
            </a:r>
            <a:r>
              <a:rPr lang="en-US" dirty="0"/>
              <a:t>vs</a:t>
            </a:r>
            <a:r>
              <a:rPr lang="ru-RU" dirty="0"/>
              <a:t>. </a:t>
            </a:r>
            <a:r>
              <a:rPr lang="de-DE" dirty="0"/>
              <a:t>B </a:t>
            </a:r>
            <a:r>
              <a:rPr lang="de-DE" i="1" dirty="0" err="1"/>
              <a:t>kercc</a:t>
            </a:r>
            <a:r>
              <a:rPr lang="ru-RU" i="1" dirty="0"/>
              <a:t>ī </a:t>
            </a:r>
            <a:r>
              <a:rPr lang="en-US" dirty="0"/>
              <a:t>pl</a:t>
            </a:r>
            <a:r>
              <a:rPr lang="ru-RU" dirty="0"/>
              <a:t>.</a:t>
            </a:r>
            <a:r>
              <a:rPr lang="en-US" dirty="0"/>
              <a:t>t</a:t>
            </a:r>
            <a:r>
              <a:rPr lang="ru-RU" dirty="0"/>
              <a:t>. ‘</a:t>
            </a:r>
            <a:r>
              <a:rPr lang="en-US" dirty="0"/>
              <a:t>palace</a:t>
            </a:r>
            <a:r>
              <a:rPr lang="ru-RU" dirty="0"/>
              <a:t>’).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976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7AD27-9A1F-491E-A077-385897E2E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50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/>
              <a:t>Библиография</a:t>
            </a:r>
            <a:r>
              <a:rPr lang="ru-RU" sz="3200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647769-44A8-4794-ACCF-BCBA89E6B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70012"/>
            <a:ext cx="10906957" cy="5814873"/>
          </a:xfrm>
        </p:spPr>
        <p:txBody>
          <a:bodyPr>
            <a:normAutofit fontScale="4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Бурлак С.А. 2000. Историческая фонетика тохарских языков. Москва</a:t>
            </a:r>
            <a:r>
              <a:rPr lang="en-US" dirty="0"/>
              <a:t>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Эванджежсти</a:t>
            </a:r>
            <a:r>
              <a:rPr lang="ru-RU" dirty="0"/>
              <a:t> Э. 1959. Индоевропейские зубные согласные и тохарские палатализации // Тохарские языки: сборник статей. М., 1959. </a:t>
            </a:r>
          </a:p>
          <a:p>
            <a:pPr marL="0" indent="0">
              <a:buNone/>
            </a:pP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Adams, Douglas Quentin. 1988. Tocharian Historical Phonology and Morphology. New Haven, Conn.: American Oriental Society (AOS 71).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Adams, D. Q. 2013. Dictionary of Tocharian B. Revised and Greatly Enlarged, Amsterdam — New York: Brill / </a:t>
            </a:r>
            <a:r>
              <a:rPr lang="en-US" dirty="0" err="1"/>
              <a:t>Rodopi</a:t>
            </a:r>
            <a:r>
              <a:rPr lang="en-US" dirty="0"/>
              <a:t>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de-DE" dirty="0" err="1"/>
              <a:t>Couvreur</a:t>
            </a:r>
            <a:r>
              <a:rPr lang="de-DE" dirty="0"/>
              <a:t>, Walter. 1947. </a:t>
            </a:r>
            <a:r>
              <a:rPr lang="de-DE" dirty="0" err="1"/>
              <a:t>Hoofdzaken</a:t>
            </a:r>
            <a:r>
              <a:rPr lang="de-DE" dirty="0"/>
              <a:t> van de </a:t>
            </a:r>
            <a:r>
              <a:rPr lang="de-DE" dirty="0" err="1"/>
              <a:t>Tochaarse</a:t>
            </a:r>
            <a:r>
              <a:rPr lang="de-DE" dirty="0"/>
              <a:t> </a:t>
            </a:r>
            <a:r>
              <a:rPr lang="de-DE" dirty="0" err="1"/>
              <a:t>Klank</a:t>
            </a:r>
            <a:r>
              <a:rPr lang="de-DE" dirty="0"/>
              <a:t>- en </a:t>
            </a:r>
            <a:r>
              <a:rPr lang="de-DE" dirty="0" err="1"/>
              <a:t>Vormleer</a:t>
            </a:r>
            <a:r>
              <a:rPr lang="de-DE" dirty="0"/>
              <a:t>. Leuven: </a:t>
            </a:r>
            <a:r>
              <a:rPr lang="de-DE" dirty="0" err="1"/>
              <a:t>Beheer</a:t>
            </a:r>
            <a:r>
              <a:rPr lang="de-DE" dirty="0"/>
              <a:t> van Philologische </a:t>
            </a:r>
            <a:r>
              <a:rPr lang="de-DE" dirty="0" err="1"/>
              <a:t>Studiën</a:t>
            </a:r>
            <a:r>
              <a:rPr lang="de-DE" dirty="0"/>
              <a:t> (</a:t>
            </a:r>
            <a:r>
              <a:rPr lang="de-DE" dirty="0" err="1"/>
              <a:t>Katholieke</a:t>
            </a:r>
            <a:r>
              <a:rPr lang="de-DE" dirty="0"/>
              <a:t> </a:t>
            </a:r>
            <a:r>
              <a:rPr lang="de-DE" dirty="0" err="1"/>
              <a:t>Universiteit</a:t>
            </a:r>
            <a:r>
              <a:rPr lang="de-DE" dirty="0"/>
              <a:t> </a:t>
            </a:r>
            <a:r>
              <a:rPr lang="de-DE" dirty="0" err="1"/>
              <a:t>te</a:t>
            </a:r>
            <a:r>
              <a:rPr lang="de-DE" dirty="0"/>
              <a:t> Leuven, Philologische </a:t>
            </a:r>
            <a:r>
              <a:rPr lang="de-DE" dirty="0" err="1"/>
              <a:t>Studiën</a:t>
            </a:r>
            <a:r>
              <a:rPr lang="de-DE" dirty="0"/>
              <a:t>, </a:t>
            </a:r>
            <a:r>
              <a:rPr lang="de-DE" dirty="0" err="1"/>
              <a:t>Teksten</a:t>
            </a:r>
            <a:r>
              <a:rPr lang="de-DE" dirty="0"/>
              <a:t> en </a:t>
            </a:r>
            <a:r>
              <a:rPr lang="de-DE" dirty="0" err="1"/>
              <a:t>Verhandelingen</a:t>
            </a:r>
            <a:r>
              <a:rPr lang="de-DE" dirty="0"/>
              <a:t> II, 4).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Fellner</a:t>
            </a:r>
            <a:r>
              <a:rPr lang="en-US" dirty="0"/>
              <a:t>, Hannes A. 2014a. The Tocharian Adjectives in B -</a:t>
            </a:r>
            <a:r>
              <a:rPr lang="en-US" dirty="0" err="1"/>
              <a:t>tse</a:t>
            </a:r>
            <a:r>
              <a:rPr lang="en-US" dirty="0"/>
              <a:t> A -</a:t>
            </a:r>
            <a:r>
              <a:rPr lang="en-US" dirty="0" err="1"/>
              <a:t>ts</a:t>
            </a:r>
            <a:r>
              <a:rPr lang="en-US" dirty="0"/>
              <a:t>, In Jamison, Stephanie, H. Craig </a:t>
            </a:r>
            <a:r>
              <a:rPr lang="en-US" dirty="0" err="1"/>
              <a:t>Melchert</a:t>
            </a:r>
            <a:r>
              <a:rPr lang="en-US" dirty="0"/>
              <a:t>, and Brent Vine, eds., Proceedings of the 25th Annual UCLA Indo-European Conference. Bremen: Hempen, 49-56.  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Fellner, Hannes A. 2014b. Das Femininum der thematischen Adjektiva im Tocharischen</a:t>
            </a:r>
            <a:r>
              <a:rPr lang="ru-RU" dirty="0"/>
              <a:t>.</a:t>
            </a:r>
            <a:r>
              <a:rPr lang="de-DE" dirty="0"/>
              <a:t> In Oettinger, Norbert, </a:t>
            </a:r>
            <a:r>
              <a:rPr lang="de-DE" dirty="0" err="1"/>
              <a:t>ed</a:t>
            </a:r>
            <a:r>
              <a:rPr lang="de-DE" dirty="0"/>
              <a:t>., Das Nomen im Indogermanischen. Morphologie, Substantiv versus Adjektiv, Kollektivum. Akten der Arbeitstagung der Indogermanischen Gesellschaft vom 14. bis 16. </a:t>
            </a:r>
            <a:r>
              <a:rPr lang="ru-RU" dirty="0" err="1"/>
              <a:t>September</a:t>
            </a:r>
            <a:r>
              <a:rPr lang="ru-RU" dirty="0"/>
              <a:t> 2011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Erlangen</a:t>
            </a:r>
            <a:r>
              <a:rPr lang="ru-RU" dirty="0"/>
              <a:t>. </a:t>
            </a:r>
            <a:r>
              <a:rPr lang="ru-RU" dirty="0" err="1"/>
              <a:t>Wiesbaden</a:t>
            </a:r>
            <a:r>
              <a:rPr lang="ru-RU" dirty="0"/>
              <a:t>: </a:t>
            </a:r>
            <a:r>
              <a:rPr lang="ru-RU" dirty="0" err="1"/>
              <a:t>Reichert</a:t>
            </a:r>
            <a:r>
              <a:rPr lang="ru-RU" dirty="0"/>
              <a:t>, 65-77.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Hackstein</a:t>
            </a:r>
            <a:r>
              <a:rPr lang="en-US" dirty="0"/>
              <a:t>, Olav. 2007. Ablative Formations, In Nussbaum, Alan J., ed., </a:t>
            </a:r>
            <a:r>
              <a:rPr lang="en-US" dirty="0" err="1"/>
              <a:t>Verba</a:t>
            </a:r>
            <a:r>
              <a:rPr lang="en-US" dirty="0"/>
              <a:t> </a:t>
            </a:r>
            <a:r>
              <a:rPr lang="en-US" dirty="0" err="1"/>
              <a:t>Docenti</a:t>
            </a:r>
            <a:r>
              <a:rPr lang="en-US" dirty="0"/>
              <a:t>. Studies in historical and Indo-European linguistics presented to Jay H. </a:t>
            </a:r>
            <a:r>
              <a:rPr lang="en-US" dirty="0" err="1"/>
              <a:t>Jasanoff</a:t>
            </a:r>
            <a:r>
              <a:rPr lang="en-US" dirty="0"/>
              <a:t> by students, colleagues, and friends. </a:t>
            </a:r>
            <a:r>
              <a:rPr lang="ru-RU" dirty="0"/>
              <a:t>Ann </a:t>
            </a:r>
            <a:r>
              <a:rPr lang="ru-RU" dirty="0" err="1"/>
              <a:t>Arbor</a:t>
            </a:r>
            <a:r>
              <a:rPr lang="ru-RU" dirty="0"/>
              <a:t>/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York</a:t>
            </a:r>
            <a:r>
              <a:rPr lang="ru-RU" dirty="0"/>
              <a:t>: </a:t>
            </a:r>
            <a:r>
              <a:rPr lang="ru-RU" dirty="0" err="1"/>
              <a:t>Beech</a:t>
            </a:r>
            <a:r>
              <a:rPr lang="ru-RU" dirty="0"/>
              <a:t> </a:t>
            </a:r>
            <a:r>
              <a:rPr lang="ru-RU" dirty="0" err="1"/>
              <a:t>Stave</a:t>
            </a:r>
            <a:r>
              <a:rPr lang="ru-RU" dirty="0"/>
              <a:t> </a:t>
            </a:r>
            <a:r>
              <a:rPr lang="ru-RU" dirty="0" err="1"/>
              <a:t>Press</a:t>
            </a:r>
            <a:r>
              <a:rPr lang="ru-RU" dirty="0"/>
              <a:t>, 131-153.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Hilmarsson</a:t>
            </a:r>
            <a:r>
              <a:rPr lang="en-US" dirty="0"/>
              <a:t>, Jörundur.1986. Studies in Tocharian Phonology, Morphology and Etymology with special emphasis on the o-Vocalism: Doctoral dissertation, Univ. Reykjavík.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Jasanoff</a:t>
            </a:r>
            <a:r>
              <a:rPr lang="en-US" dirty="0"/>
              <a:t>, Jay H. 1987. Some irregular imperatives in Tocharian, In Watkins, Calvert, ed., Studies in Memory of Warren Cowgill (1929-1985). Papers from the Fourth East Coast Indo-European Conference, Cornell University, June 6–9, 1985. </a:t>
            </a:r>
            <a:r>
              <a:rPr lang="ru-RU" dirty="0" err="1"/>
              <a:t>Berlin</a:t>
            </a:r>
            <a:r>
              <a:rPr lang="ru-RU" dirty="0"/>
              <a:t>/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York</a:t>
            </a:r>
            <a:r>
              <a:rPr lang="ru-RU" dirty="0"/>
              <a:t>: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Gruyter</a:t>
            </a:r>
            <a:r>
              <a:rPr lang="ru-RU" dirty="0"/>
              <a:t>, 92-112.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 err="1"/>
              <a:t>Klingcnschrnitt</a:t>
            </a:r>
            <a:r>
              <a:rPr lang="de-DE" dirty="0"/>
              <a:t>, Gert. 1987. "Erbe und Neuerung beim germanischen Demonstrativpronomen" in Althochdeutsch, r: Grammatik, Glossen und Texte, </a:t>
            </a:r>
            <a:r>
              <a:rPr lang="de-DE" dirty="0" err="1"/>
              <a:t>ed</a:t>
            </a:r>
            <a:r>
              <a:rPr lang="de-DE" dirty="0"/>
              <a:t>. Rolf Bergmann, Heinrich Tiefenbach, and Lothar </a:t>
            </a:r>
            <a:r>
              <a:rPr lang="de-DE" dirty="0" err="1"/>
              <a:t>Voetz</a:t>
            </a:r>
            <a:r>
              <a:rPr lang="de-DE" dirty="0"/>
              <a:t> (Carl Winter), 169-89.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Kortlandt</a:t>
            </a:r>
            <a:r>
              <a:rPr lang="en-US" dirty="0"/>
              <a:t>, Frederik Herman Henri. 2013. The development of the Tocharian vowel system. Tocharian and Indo-European Studies 14, 95-104.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Krause, W., Thomas, W. 1960. Tocharisches Elementarbuch, Band I. Grammatik. Heidelberg: Winter/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Malzahn, M. 2010. The Tocharian verbal system. </a:t>
            </a:r>
            <a:r>
              <a:rPr lang="de-DE" dirty="0"/>
              <a:t>Leiden / Boston.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Meillet</a:t>
            </a:r>
            <a:r>
              <a:rPr lang="en-US" dirty="0"/>
              <a:t>, Antoine. 1911. Étude des documents </a:t>
            </a:r>
            <a:r>
              <a:rPr lang="en-US" dirty="0" err="1"/>
              <a:t>tokhariens</a:t>
            </a:r>
            <a:r>
              <a:rPr lang="en-US" dirty="0"/>
              <a:t> de la mission </a:t>
            </a:r>
            <a:r>
              <a:rPr lang="en-US" dirty="0" err="1"/>
              <a:t>Pelliot</a:t>
            </a:r>
            <a:r>
              <a:rPr lang="en-US" dirty="0"/>
              <a:t>. Remarques </a:t>
            </a:r>
            <a:r>
              <a:rPr lang="en-US" dirty="0" err="1"/>
              <a:t>linguistique</a:t>
            </a:r>
            <a:r>
              <a:rPr lang="en-US" dirty="0"/>
              <a:t>. Journal </a:t>
            </a:r>
            <a:r>
              <a:rPr lang="en-US" dirty="0" err="1"/>
              <a:t>Asiatique</a:t>
            </a:r>
            <a:r>
              <a:rPr lang="en-US" dirty="0"/>
              <a:t> 17, 449-464.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Pedersen, Holger. 1944. Zur tocharischen Sprachgeschichte. </a:t>
            </a:r>
            <a:r>
              <a:rPr lang="de-DE" dirty="0" err="1"/>
              <a:t>København</a:t>
            </a:r>
            <a:r>
              <a:rPr lang="de-DE" dirty="0"/>
              <a:t>: </a:t>
            </a:r>
            <a:r>
              <a:rPr lang="de-DE" dirty="0" err="1"/>
              <a:t>Ejnar</a:t>
            </a:r>
            <a:r>
              <a:rPr lang="de-DE" dirty="0"/>
              <a:t> </a:t>
            </a:r>
            <a:r>
              <a:rPr lang="de-DE" dirty="0" err="1"/>
              <a:t>Munksgaard</a:t>
            </a:r>
            <a:r>
              <a:rPr lang="de-DE" dirty="0"/>
              <a:t> (</a:t>
            </a:r>
            <a:r>
              <a:rPr lang="de-DE" dirty="0" err="1"/>
              <a:t>Det</a:t>
            </a:r>
            <a:r>
              <a:rPr lang="de-DE" dirty="0"/>
              <a:t> </a:t>
            </a:r>
            <a:r>
              <a:rPr lang="de-DE" dirty="0" err="1"/>
              <a:t>Kgl</a:t>
            </a:r>
            <a:r>
              <a:rPr lang="de-DE" dirty="0"/>
              <a:t>. </a:t>
            </a:r>
            <a:r>
              <a:rPr lang="ru-RU" dirty="0" err="1"/>
              <a:t>Danske</a:t>
            </a:r>
            <a:r>
              <a:rPr lang="ru-RU" dirty="0"/>
              <a:t> </a:t>
            </a:r>
            <a:r>
              <a:rPr lang="ru-RU" dirty="0" err="1"/>
              <a:t>Videnskabernes</a:t>
            </a:r>
            <a:r>
              <a:rPr lang="ru-RU" dirty="0"/>
              <a:t> </a:t>
            </a:r>
            <a:r>
              <a:rPr lang="ru-RU" dirty="0" err="1"/>
              <a:t>Selskab</a:t>
            </a:r>
            <a:r>
              <a:rPr lang="ru-RU" dirty="0"/>
              <a:t>, </a:t>
            </a:r>
            <a:r>
              <a:rPr lang="ru-RU" dirty="0" err="1"/>
              <a:t>Historisk-filologiske</a:t>
            </a:r>
            <a:r>
              <a:rPr lang="ru-RU" dirty="0"/>
              <a:t> </a:t>
            </a:r>
            <a:r>
              <a:rPr lang="ru-RU" dirty="0" err="1"/>
              <a:t>Meddelelser</a:t>
            </a:r>
            <a:r>
              <a:rPr lang="ru-RU" dirty="0"/>
              <a:t> XXX, 2).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Pinault</a:t>
            </a:r>
            <a:r>
              <a:rPr lang="ru-RU" dirty="0"/>
              <a:t>, </a:t>
            </a:r>
            <a:r>
              <a:rPr lang="ru-RU" dirty="0" err="1"/>
              <a:t>Georges-Jean</a:t>
            </a:r>
            <a:r>
              <a:rPr lang="ru-RU" dirty="0"/>
              <a:t>. 2008. </a:t>
            </a:r>
            <a:r>
              <a:rPr lang="ru-RU" dirty="0" err="1"/>
              <a:t>Chrestomathie</a:t>
            </a:r>
            <a:r>
              <a:rPr lang="ru-RU" dirty="0"/>
              <a:t> </a:t>
            </a:r>
            <a:r>
              <a:rPr lang="ru-RU" dirty="0" err="1"/>
              <a:t>tokharienne</a:t>
            </a:r>
            <a:r>
              <a:rPr lang="ru-RU" dirty="0"/>
              <a:t>. </a:t>
            </a:r>
            <a:r>
              <a:rPr lang="ru-RU" dirty="0" err="1"/>
              <a:t>Textes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Grammaire</a:t>
            </a:r>
            <a:r>
              <a:rPr lang="ru-RU" dirty="0"/>
              <a:t>. </a:t>
            </a:r>
            <a:r>
              <a:rPr lang="ru-RU" dirty="0" err="1"/>
              <a:t>Leuven</a:t>
            </a:r>
            <a:r>
              <a:rPr lang="ru-RU" dirty="0"/>
              <a:t>/</a:t>
            </a:r>
            <a:r>
              <a:rPr lang="ru-RU" dirty="0" err="1"/>
              <a:t>Paris</a:t>
            </a:r>
            <a:r>
              <a:rPr lang="ru-RU" dirty="0"/>
              <a:t>: </a:t>
            </a:r>
            <a:r>
              <a:rPr lang="ru-RU" dirty="0" err="1"/>
              <a:t>Peeters</a:t>
            </a:r>
            <a:r>
              <a:rPr lang="ru-RU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Pinault, Georges-Jean. 2010. Review of Tremblay, Xavier, La </a:t>
            </a:r>
            <a:r>
              <a:rPr lang="en-US" dirty="0" err="1"/>
              <a:t>déclinaison</a:t>
            </a:r>
            <a:r>
              <a:rPr lang="en-US" dirty="0"/>
              <a:t> des </a:t>
            </a:r>
            <a:r>
              <a:rPr lang="en-US" dirty="0" err="1"/>
              <a:t>noms</a:t>
            </a:r>
            <a:r>
              <a:rPr lang="en-US" dirty="0"/>
              <a:t> de </a:t>
            </a:r>
            <a:r>
              <a:rPr lang="en-US" dirty="0" err="1"/>
              <a:t>parenté</a:t>
            </a:r>
            <a:r>
              <a:rPr lang="en-US" dirty="0"/>
              <a:t> </a:t>
            </a:r>
            <a:r>
              <a:rPr lang="en-US" dirty="0" err="1"/>
              <a:t>indo-européens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-</a:t>
            </a:r>
            <a:r>
              <a:rPr lang="en-US" dirty="0" err="1"/>
              <a:t>ter</a:t>
            </a:r>
            <a:r>
              <a:rPr lang="en-US" dirty="0"/>
              <a:t>-. </a:t>
            </a:r>
            <a:r>
              <a:rPr lang="ru-RU" dirty="0" err="1"/>
              <a:t>Kratylos</a:t>
            </a:r>
            <a:r>
              <a:rPr lang="ru-RU" dirty="0"/>
              <a:t> 54, 24-36.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Winter, Werner. 1962. Die Vertretung indogermanischer Dentale im Tocharischen. Indogermanische Forschungen 67, 16-35.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452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9D015-1EF2-475C-8C9C-30212FB2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9407"/>
            <a:ext cx="10515600" cy="4571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5B351F-17E2-4D43-9F72-9BA1510EF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5007"/>
            <a:ext cx="10515600" cy="61035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ru-RU" u="sng" dirty="0"/>
              <a:t>ПИЕ</a:t>
            </a:r>
            <a:r>
              <a:rPr lang="en-US" u="sng" dirty="0"/>
              <a:t>						</a:t>
            </a:r>
            <a:r>
              <a:rPr lang="ru-RU" u="sng" dirty="0"/>
              <a:t> Тох.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*p 	(*b)	*</a:t>
            </a:r>
            <a:r>
              <a:rPr lang="en-US" dirty="0" err="1"/>
              <a:t>b</a:t>
            </a:r>
            <a:r>
              <a:rPr lang="en-US" baseline="30000" dirty="0" err="1"/>
              <a:t>h</a:t>
            </a:r>
            <a:r>
              <a:rPr lang="en-US" dirty="0"/>
              <a:t>				p</a:t>
            </a:r>
          </a:p>
          <a:p>
            <a:pPr marL="0" indent="0">
              <a:buNone/>
            </a:pPr>
            <a:r>
              <a:rPr lang="en-US" dirty="0"/>
              <a:t>*t 	*d	*d</a:t>
            </a:r>
            <a:r>
              <a:rPr lang="en-US" baseline="30000" dirty="0"/>
              <a:t>h</a:t>
            </a:r>
            <a:r>
              <a:rPr lang="en-US" dirty="0"/>
              <a:t>				t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de-DE" dirty="0"/>
              <a:t>k̂ 	*</a:t>
            </a:r>
            <a:r>
              <a:rPr lang="en-US" dirty="0"/>
              <a:t>ĝ	*</a:t>
            </a:r>
            <a:r>
              <a:rPr lang="en-US" dirty="0" err="1"/>
              <a:t>ĝ</a:t>
            </a:r>
            <a:r>
              <a:rPr lang="en-US" baseline="30000" dirty="0" err="1"/>
              <a:t>h</a:t>
            </a:r>
            <a:r>
              <a:rPr lang="en-US" dirty="0"/>
              <a:t>				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*k 	*g	*</a:t>
            </a:r>
            <a:r>
              <a:rPr lang="en-US" dirty="0" err="1"/>
              <a:t>g</a:t>
            </a:r>
            <a:r>
              <a:rPr lang="en-US" baseline="30000" dirty="0" err="1"/>
              <a:t>h</a:t>
            </a:r>
            <a:r>
              <a:rPr lang="en-US" dirty="0"/>
              <a:t>				k</a:t>
            </a:r>
          </a:p>
          <a:p>
            <a:pPr marL="0" indent="0">
              <a:buNone/>
            </a:pPr>
            <a:r>
              <a:rPr lang="en-US" dirty="0"/>
              <a:t>*k</a:t>
            </a:r>
            <a:r>
              <a:rPr lang="en-US" baseline="30000" dirty="0"/>
              <a:t>w 	</a:t>
            </a:r>
            <a:r>
              <a:rPr lang="en-US" dirty="0"/>
              <a:t>*</a:t>
            </a:r>
            <a:r>
              <a:rPr lang="en-US" dirty="0" err="1"/>
              <a:t>g</a:t>
            </a:r>
            <a:r>
              <a:rPr lang="en-US" baseline="30000" dirty="0" err="1"/>
              <a:t>w</a:t>
            </a:r>
            <a:r>
              <a:rPr lang="en-US" baseline="30000" dirty="0"/>
              <a:t>	</a:t>
            </a:r>
            <a:r>
              <a:rPr lang="en-US" dirty="0"/>
              <a:t>*</a:t>
            </a:r>
            <a:r>
              <a:rPr lang="en-US" dirty="0" err="1"/>
              <a:t>g</a:t>
            </a:r>
            <a:r>
              <a:rPr lang="en-US" baseline="30000" dirty="0" err="1"/>
              <a:t>hw</a:t>
            </a: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ru-RU" dirty="0"/>
              <a:t>Выпадение ПИЕ *</a:t>
            </a:r>
            <a:r>
              <a:rPr lang="en-US" i="1" dirty="0"/>
              <a:t>d</a:t>
            </a:r>
            <a:r>
              <a:rPr lang="ru-RU" dirty="0"/>
              <a:t> в позиции перед сонорным: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en-US" dirty="0"/>
              <a:t>	</a:t>
            </a:r>
            <a:r>
              <a:rPr lang="ru-RU" sz="2600" dirty="0" err="1"/>
              <a:t>Пратох</a:t>
            </a:r>
            <a:r>
              <a:rPr lang="ru-RU" sz="2600" dirty="0"/>
              <a:t>. </a:t>
            </a:r>
            <a:r>
              <a:rPr lang="en-US" sz="2600" dirty="0"/>
              <a:t>*</a:t>
            </a:r>
            <a:r>
              <a:rPr lang="en-US" sz="2600" i="1" dirty="0" err="1"/>
              <a:t>peye</a:t>
            </a:r>
            <a:r>
              <a:rPr lang="en-US" sz="2600" dirty="0"/>
              <a:t> (A </a:t>
            </a:r>
            <a:r>
              <a:rPr lang="en-US" sz="2600" i="1" dirty="0"/>
              <a:t>pe</a:t>
            </a:r>
            <a:r>
              <a:rPr lang="en-US" sz="2600" dirty="0"/>
              <a:t>, B </a:t>
            </a:r>
            <a:r>
              <a:rPr lang="en-US" sz="2600" i="1" dirty="0" err="1"/>
              <a:t>paiyye</a:t>
            </a:r>
            <a:r>
              <a:rPr lang="en-US" sz="2600" dirty="0"/>
              <a:t>) ‘foot’ &lt; *</a:t>
            </a:r>
            <a:r>
              <a:rPr lang="en-US" sz="2600" i="1" dirty="0" err="1"/>
              <a:t>podi</a:t>
            </a:r>
            <a:r>
              <a:rPr lang="en-US" sz="2600" dirty="0"/>
              <a:t>̯-	</a:t>
            </a:r>
            <a:endParaRPr lang="ru-RU" sz="2600" dirty="0"/>
          </a:p>
          <a:p>
            <a:pPr marL="457200" lvl="1" indent="0">
              <a:buNone/>
            </a:pPr>
            <a:r>
              <a:rPr lang="en-US" sz="2600" dirty="0"/>
              <a:t>	</a:t>
            </a:r>
            <a:r>
              <a:rPr lang="ru-RU" sz="2600" dirty="0" err="1"/>
              <a:t>Пратох</a:t>
            </a:r>
            <a:r>
              <a:rPr lang="ru-RU" sz="2600" dirty="0"/>
              <a:t>. </a:t>
            </a:r>
            <a:r>
              <a:rPr lang="en-US" sz="2600" dirty="0"/>
              <a:t>*</a:t>
            </a:r>
            <a:r>
              <a:rPr lang="en-US" sz="2600" i="1" dirty="0" err="1"/>
              <a:t>wV</a:t>
            </a:r>
            <a:r>
              <a:rPr lang="en-US" sz="2600" dirty="0"/>
              <a:t> (A m. </a:t>
            </a:r>
            <a:r>
              <a:rPr lang="en-US" sz="2600" i="1" dirty="0" err="1"/>
              <a:t>wu</a:t>
            </a:r>
            <a:r>
              <a:rPr lang="en-US" sz="2600" dirty="0"/>
              <a:t>, f. we, B </a:t>
            </a:r>
            <a:r>
              <a:rPr lang="en-US" sz="2600" i="1" dirty="0" err="1"/>
              <a:t>wi</a:t>
            </a:r>
            <a:r>
              <a:rPr lang="en-US" sz="2600" dirty="0"/>
              <a:t>) ‘two’ &lt; *</a:t>
            </a:r>
            <a:r>
              <a:rPr lang="en-US" sz="2600" i="1" dirty="0" err="1"/>
              <a:t>du</a:t>
            </a:r>
            <a:r>
              <a:rPr lang="en-US" sz="2600" dirty="0" err="1"/>
              <a:t>̯</a:t>
            </a:r>
            <a:r>
              <a:rPr lang="en-US" sz="2600" i="1" dirty="0" err="1"/>
              <a:t>ōu</a:t>
            </a:r>
            <a:r>
              <a:rPr lang="en-US" sz="2600" dirty="0"/>
              <a:t>̯ </a:t>
            </a:r>
            <a:endParaRPr lang="ru-RU" sz="2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/>
              <a:t>Выпадение *</a:t>
            </a:r>
            <a:r>
              <a:rPr lang="en-US" i="1" dirty="0"/>
              <a:t>d</a:t>
            </a:r>
            <a:r>
              <a:rPr lang="ru-RU" dirty="0"/>
              <a:t> в позиции перед </a:t>
            </a:r>
            <a:r>
              <a:rPr lang="en-US" dirty="0"/>
              <a:t>-VR </a:t>
            </a:r>
            <a:r>
              <a:rPr lang="ru-RU" dirty="0"/>
              <a:t>?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1900" dirty="0"/>
              <a:t>([</a:t>
            </a:r>
            <a:r>
              <a:rPr lang="ru-RU" sz="1900" dirty="0"/>
              <a:t>Бурлак 2000: 101</a:t>
            </a:r>
            <a:r>
              <a:rPr lang="en-US" sz="1900" dirty="0"/>
              <a:t>]</a:t>
            </a:r>
            <a:r>
              <a:rPr lang="ru-RU" sz="1900" dirty="0"/>
              <a:t> со ссылкой на </a:t>
            </a:r>
            <a:r>
              <a:rPr lang="ru-RU" sz="1900" dirty="0" err="1"/>
              <a:t>лс</a:t>
            </a:r>
            <a:r>
              <a:rPr lang="ru-RU" sz="1900" dirty="0"/>
              <a:t> И. Иткина)</a:t>
            </a:r>
            <a:endParaRPr lang="en-US" sz="1900" dirty="0"/>
          </a:p>
          <a:p>
            <a:pPr marL="0" indent="0">
              <a:buNone/>
            </a:pPr>
            <a:r>
              <a:rPr lang="ru-RU" dirty="0"/>
              <a:t> </a:t>
            </a:r>
            <a:r>
              <a:rPr lang="en-US" dirty="0"/>
              <a:t>	</a:t>
            </a:r>
            <a:r>
              <a:rPr lang="en-US" sz="2600" dirty="0"/>
              <a:t>AB </a:t>
            </a:r>
            <a:r>
              <a:rPr lang="en-US" sz="2600" i="1" dirty="0"/>
              <a:t>or</a:t>
            </a:r>
            <a:r>
              <a:rPr lang="en-US" sz="2600" dirty="0"/>
              <a:t> ‘tree’ &lt; *</a:t>
            </a:r>
            <a:r>
              <a:rPr lang="en-US" sz="2600" i="1" dirty="0" err="1"/>
              <a:t>doru</a:t>
            </a:r>
            <a:r>
              <a:rPr lang="en-US" sz="2600" i="1" dirty="0"/>
              <a:t>-</a:t>
            </a:r>
            <a:endParaRPr lang="ru-RU" sz="2600" i="1" dirty="0"/>
          </a:p>
          <a:p>
            <a:pPr marL="457200" lvl="1" indent="0">
              <a:buNone/>
            </a:pPr>
            <a:r>
              <a:rPr lang="en-US" sz="2600" dirty="0"/>
              <a:t>	A </a:t>
            </a:r>
            <a:r>
              <a:rPr lang="en-US" sz="2600" i="1" dirty="0" err="1"/>
              <a:t>āle</a:t>
            </a:r>
            <a:r>
              <a:rPr lang="en-US" sz="2600" dirty="0"/>
              <a:t>*, B </a:t>
            </a:r>
            <a:r>
              <a:rPr lang="en-US" sz="2600" i="1" dirty="0" err="1"/>
              <a:t>alyiye</a:t>
            </a:r>
            <a:r>
              <a:rPr lang="en-US" sz="2600" dirty="0"/>
              <a:t>* ‘palm (of the hand)’ &lt; *</a:t>
            </a:r>
            <a:r>
              <a:rPr lang="en-US" sz="2600" i="1" dirty="0"/>
              <a:t>dal-</a:t>
            </a:r>
            <a:endParaRPr lang="ru-RU" sz="2600" i="1" dirty="0"/>
          </a:p>
          <a:p>
            <a:pPr marL="457200" lvl="1" indent="0">
              <a:buNone/>
            </a:pPr>
            <a:r>
              <a:rPr lang="en-US" sz="2600" dirty="0"/>
              <a:t>	AB </a:t>
            </a:r>
            <a:r>
              <a:rPr lang="en-US" sz="2600" i="1" dirty="0" err="1"/>
              <a:t>olyi</a:t>
            </a:r>
            <a:r>
              <a:rPr lang="ru-RU" sz="2600" dirty="0"/>
              <a:t> ‘</a:t>
            </a:r>
            <a:r>
              <a:rPr lang="en-US" sz="2600" dirty="0"/>
              <a:t>boat</a:t>
            </a:r>
            <a:r>
              <a:rPr lang="ru-RU" sz="2600" dirty="0"/>
              <a:t>’ &lt; *</a:t>
            </a:r>
            <a:r>
              <a:rPr lang="ru-RU" sz="2600" i="1" dirty="0"/>
              <a:t>ā</a:t>
            </a:r>
            <a:r>
              <a:rPr lang="en-US" sz="2600" i="1" dirty="0" err="1"/>
              <a:t>ldii</a:t>
            </a:r>
            <a:r>
              <a:rPr lang="ru-RU" sz="2600" dirty="0"/>
              <a:t>̯-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26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D49ABA-0F17-427C-B5B8-1022CBAC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86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-</a:t>
            </a:r>
            <a:r>
              <a:rPr lang="en-US" sz="2400" dirty="0" err="1">
                <a:latin typeface="+mn-lt"/>
              </a:rPr>
              <a:t>ts</a:t>
            </a:r>
            <a:r>
              <a:rPr lang="en-US" sz="2400" dirty="0">
                <a:latin typeface="+mn-lt"/>
              </a:rPr>
              <a:t>-   –</a:t>
            </a:r>
            <a:r>
              <a:rPr lang="ru-RU" sz="2400" dirty="0">
                <a:latin typeface="+mn-lt"/>
              </a:rPr>
              <a:t> результат «Первой палатализации»</a:t>
            </a:r>
            <a:r>
              <a:rPr lang="en-US" sz="2400" dirty="0">
                <a:latin typeface="+mn-lt"/>
              </a:rPr>
              <a:t>?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A7760B-B632-4A3E-97D5-B429F10EC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50" y="967666"/>
            <a:ext cx="11683014" cy="5525209"/>
          </a:xfrm>
        </p:spPr>
        <p:txBody>
          <a:bodyPr>
            <a:normAutofit fontScale="62500" lnSpcReduction="20000"/>
          </a:bodyPr>
          <a:lstStyle/>
          <a:p>
            <a:r>
              <a:rPr lang="ru-RU" sz="3300" dirty="0"/>
              <a:t>(</a:t>
            </a:r>
            <a:r>
              <a:rPr lang="ru-RU" sz="3300" dirty="0" err="1"/>
              <a:t>Pedersen</a:t>
            </a:r>
            <a:r>
              <a:rPr lang="ru-RU" sz="3300" dirty="0"/>
              <a:t> 1941: 242): “</a:t>
            </a:r>
            <a:r>
              <a:rPr lang="ru-RU" sz="3300" dirty="0" err="1"/>
              <a:t>Dass</a:t>
            </a:r>
            <a:r>
              <a:rPr lang="ru-RU" sz="3300" dirty="0"/>
              <a:t> </a:t>
            </a:r>
            <a:r>
              <a:rPr lang="ru-RU" sz="3300" dirty="0" err="1"/>
              <a:t>nämlich</a:t>
            </a:r>
            <a:r>
              <a:rPr lang="ru-RU" sz="3300" dirty="0"/>
              <a:t> </a:t>
            </a:r>
            <a:r>
              <a:rPr lang="ru-RU" sz="3300" i="1" dirty="0" err="1"/>
              <a:t>ts</a:t>
            </a:r>
            <a:r>
              <a:rPr lang="ru-RU" sz="3300" dirty="0"/>
              <a:t> </a:t>
            </a:r>
            <a:r>
              <a:rPr lang="ru-RU" sz="3300" dirty="0" err="1"/>
              <a:t>aus</a:t>
            </a:r>
            <a:r>
              <a:rPr lang="ru-RU" sz="3300" dirty="0"/>
              <a:t> </a:t>
            </a:r>
            <a:r>
              <a:rPr lang="ru-RU" sz="3300" dirty="0" err="1"/>
              <a:t>einem</a:t>
            </a:r>
            <a:r>
              <a:rPr lang="ru-RU" sz="3300" dirty="0"/>
              <a:t> </a:t>
            </a:r>
            <a:r>
              <a:rPr lang="ru-RU" sz="3300" dirty="0" err="1"/>
              <a:t>Dental</a:t>
            </a:r>
            <a:r>
              <a:rPr lang="ru-RU" sz="3300" dirty="0"/>
              <a:t> </a:t>
            </a:r>
            <a:r>
              <a:rPr lang="ru-RU" sz="3300" dirty="0" err="1"/>
              <a:t>entstanden</a:t>
            </a:r>
            <a:r>
              <a:rPr lang="ru-RU" sz="3300" dirty="0"/>
              <a:t> </a:t>
            </a:r>
            <a:r>
              <a:rPr lang="ru-RU" sz="3300" dirty="0" err="1"/>
              <a:t>ist</a:t>
            </a:r>
            <a:r>
              <a:rPr lang="ru-RU" sz="3300" dirty="0"/>
              <a:t>, </a:t>
            </a:r>
            <a:r>
              <a:rPr lang="ru-RU" sz="3300" dirty="0" err="1"/>
              <a:t>lässt</a:t>
            </a:r>
            <a:r>
              <a:rPr lang="ru-RU" sz="3300" dirty="0"/>
              <a:t> </a:t>
            </a:r>
            <a:r>
              <a:rPr lang="ru-RU" sz="3300" dirty="0" err="1"/>
              <a:t>sich</a:t>
            </a:r>
            <a:r>
              <a:rPr lang="ru-RU" sz="3300" dirty="0"/>
              <a:t> </a:t>
            </a:r>
            <a:r>
              <a:rPr lang="ru-RU" sz="3300" dirty="0" err="1"/>
              <a:t>nicht</a:t>
            </a:r>
            <a:r>
              <a:rPr lang="ru-RU" sz="3300" dirty="0"/>
              <a:t> </a:t>
            </a:r>
            <a:r>
              <a:rPr lang="ru-RU" sz="3300" dirty="0" err="1"/>
              <a:t>bezweifeln</a:t>
            </a:r>
            <a:r>
              <a:rPr lang="ru-RU" sz="3300" dirty="0"/>
              <a:t>, </a:t>
            </a:r>
            <a:r>
              <a:rPr lang="ru-RU" sz="3300" dirty="0" err="1"/>
              <a:t>und</a:t>
            </a:r>
            <a:r>
              <a:rPr lang="ru-RU" sz="3300" dirty="0"/>
              <a:t> </a:t>
            </a:r>
            <a:r>
              <a:rPr lang="ru-RU" sz="3300" dirty="0" err="1"/>
              <a:t>klar</a:t>
            </a:r>
            <a:r>
              <a:rPr lang="ru-RU" sz="3300" dirty="0"/>
              <a:t> </a:t>
            </a:r>
            <a:r>
              <a:rPr lang="ru-RU" sz="3300" dirty="0" err="1"/>
              <a:t>ist</a:t>
            </a:r>
            <a:r>
              <a:rPr lang="ru-RU" sz="3300" dirty="0"/>
              <a:t> </a:t>
            </a:r>
            <a:r>
              <a:rPr lang="ru-RU" sz="3300" dirty="0" err="1"/>
              <a:t>es</a:t>
            </a:r>
            <a:r>
              <a:rPr lang="ru-RU" sz="3300" dirty="0"/>
              <a:t> </a:t>
            </a:r>
            <a:r>
              <a:rPr lang="ru-RU" sz="3300" dirty="0" err="1"/>
              <a:t>auch</a:t>
            </a:r>
            <a:r>
              <a:rPr lang="ru-RU" sz="3300" dirty="0"/>
              <a:t>, </a:t>
            </a:r>
            <a:r>
              <a:rPr lang="ru-RU" sz="3300" dirty="0" err="1"/>
              <a:t>dass</a:t>
            </a:r>
            <a:r>
              <a:rPr lang="ru-RU" sz="3300" dirty="0"/>
              <a:t> </a:t>
            </a:r>
            <a:r>
              <a:rPr lang="ru-RU" sz="3300" dirty="0" err="1"/>
              <a:t>es</a:t>
            </a:r>
            <a:r>
              <a:rPr lang="ru-RU" sz="3300" dirty="0"/>
              <a:t> </a:t>
            </a:r>
            <a:r>
              <a:rPr lang="ru-RU" sz="3300" dirty="0" err="1"/>
              <a:t>ein</a:t>
            </a:r>
            <a:r>
              <a:rPr lang="ru-RU" sz="3300" dirty="0"/>
              <a:t> </a:t>
            </a:r>
            <a:r>
              <a:rPr lang="ru-RU" sz="3300" dirty="0" err="1"/>
              <a:t>Palatalisierungsprodukt</a:t>
            </a:r>
            <a:r>
              <a:rPr lang="ru-RU" sz="3300" dirty="0"/>
              <a:t> </a:t>
            </a:r>
            <a:r>
              <a:rPr lang="ru-RU" sz="3300" dirty="0" err="1"/>
              <a:t>ist</a:t>
            </a:r>
            <a:r>
              <a:rPr lang="ru-RU" sz="3300" dirty="0"/>
              <a:t>.”</a:t>
            </a:r>
          </a:p>
          <a:p>
            <a:pPr marL="0" indent="0">
              <a:buNone/>
            </a:pPr>
            <a:r>
              <a:rPr lang="en-US" sz="3300" dirty="0"/>
              <a:t>	</a:t>
            </a:r>
            <a:r>
              <a:rPr lang="en-US" sz="3300" i="1" dirty="0"/>
              <a:t>t</a:t>
            </a:r>
            <a:r>
              <a:rPr lang="ru-RU" sz="3300" i="1" dirty="0"/>
              <a:t>s</a:t>
            </a:r>
            <a:r>
              <a:rPr lang="en-US" sz="3300" i="1" dirty="0"/>
              <a:t> </a:t>
            </a:r>
            <a:r>
              <a:rPr lang="ru-RU" sz="3300" dirty="0"/>
              <a:t>(перед *</a:t>
            </a:r>
            <a:r>
              <a:rPr lang="ru-RU" sz="3300" i="1" dirty="0"/>
              <a:t>i</a:t>
            </a:r>
            <a:r>
              <a:rPr lang="ru-RU" sz="3300" dirty="0"/>
              <a:t>, *</a:t>
            </a:r>
            <a:r>
              <a:rPr lang="ru-RU" sz="3300" i="1" dirty="0"/>
              <a:t>i̯</a:t>
            </a:r>
            <a:r>
              <a:rPr lang="ru-RU" sz="3300" dirty="0"/>
              <a:t>) , </a:t>
            </a:r>
            <a:r>
              <a:rPr lang="ru-RU" sz="3300" i="1" dirty="0"/>
              <a:t>c</a:t>
            </a:r>
            <a:r>
              <a:rPr lang="en-US" sz="3300" dirty="0"/>
              <a:t> </a:t>
            </a:r>
            <a:r>
              <a:rPr lang="ru-RU" sz="3300" dirty="0"/>
              <a:t>(перед *</a:t>
            </a:r>
            <a:r>
              <a:rPr lang="ru-RU" sz="3300" i="1" dirty="0"/>
              <a:t>e</a:t>
            </a:r>
            <a:r>
              <a:rPr lang="ru-RU" sz="3300" dirty="0"/>
              <a:t>) </a:t>
            </a:r>
            <a:r>
              <a:rPr lang="en-US" sz="3300" dirty="0"/>
              <a:t>&lt; </a:t>
            </a:r>
            <a:r>
              <a:rPr lang="ru-RU" sz="3300" dirty="0" err="1"/>
              <a:t>пратох</a:t>
            </a:r>
            <a:r>
              <a:rPr lang="ru-RU" sz="3300" dirty="0"/>
              <a:t>. * </a:t>
            </a:r>
            <a:r>
              <a:rPr lang="ru-RU" sz="3300" i="1" dirty="0"/>
              <a:t>t</a:t>
            </a:r>
            <a:r>
              <a:rPr lang="ru-RU" sz="3300" dirty="0"/>
              <a:t> &lt; *</a:t>
            </a:r>
            <a:r>
              <a:rPr lang="ru-RU" sz="3300" i="1" dirty="0"/>
              <a:t>d</a:t>
            </a:r>
            <a:r>
              <a:rPr lang="ru-RU" sz="3300" dirty="0"/>
              <a:t>, *</a:t>
            </a:r>
            <a:r>
              <a:rPr lang="ru-RU" sz="3300" i="1" dirty="0" err="1"/>
              <a:t>dh</a:t>
            </a:r>
            <a:r>
              <a:rPr lang="ru-RU" sz="3300" dirty="0"/>
              <a:t>, *</a:t>
            </a:r>
            <a:r>
              <a:rPr lang="ru-RU" sz="3300" i="1" dirty="0"/>
              <a:t>t</a:t>
            </a:r>
            <a:r>
              <a:rPr lang="ru-RU" sz="3300" dirty="0"/>
              <a:t> </a:t>
            </a:r>
            <a:endParaRPr lang="en-US" sz="3300" dirty="0"/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/>
              <a:t>“</a:t>
            </a:r>
            <a:r>
              <a:rPr lang="ru-RU" sz="3300" dirty="0"/>
              <a:t>Первая палатализация</a:t>
            </a:r>
            <a:r>
              <a:rPr lang="en-US" sz="3300" dirty="0"/>
              <a:t>”</a:t>
            </a:r>
            <a:r>
              <a:rPr lang="ru-RU" sz="3300" dirty="0"/>
              <a:t> (</a:t>
            </a:r>
            <a:r>
              <a:rPr lang="en-US" sz="3300" dirty="0" err="1"/>
              <a:t>Couvreur</a:t>
            </a:r>
            <a:r>
              <a:rPr lang="ru-RU" sz="3300" dirty="0"/>
              <a:t> 1947: 14; </a:t>
            </a:r>
            <a:r>
              <a:rPr lang="en-US" sz="3300" dirty="0"/>
              <a:t>Adams </a:t>
            </a:r>
            <a:r>
              <a:rPr lang="ru-RU" sz="3300" dirty="0"/>
              <a:t>1988: 40):  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    	  </a:t>
            </a:r>
            <a:r>
              <a:rPr lang="ru-RU" sz="3300" dirty="0"/>
              <a:t>Все дентальные смычные перед *</a:t>
            </a:r>
            <a:r>
              <a:rPr lang="en-US" sz="3300" i="1" dirty="0"/>
              <a:t>e</a:t>
            </a:r>
            <a:r>
              <a:rPr lang="ru-RU" sz="3300" dirty="0"/>
              <a:t>, *</a:t>
            </a:r>
            <a:r>
              <a:rPr lang="en-US" sz="3300" i="1" dirty="0" err="1"/>
              <a:t>i</a:t>
            </a:r>
            <a:r>
              <a:rPr lang="ru-RU" sz="3300" dirty="0"/>
              <a:t> дали </a:t>
            </a:r>
            <a:r>
              <a:rPr lang="ru-RU" sz="3300" dirty="0" err="1"/>
              <a:t>тох</a:t>
            </a:r>
            <a:r>
              <a:rPr lang="ru-RU" sz="3300" dirty="0"/>
              <a:t>. -</a:t>
            </a:r>
            <a:r>
              <a:rPr lang="ru-RU" sz="3300" i="1" dirty="0" err="1"/>
              <a:t>ts</a:t>
            </a:r>
            <a:r>
              <a:rPr lang="ru-RU" sz="3300" dirty="0"/>
              <a:t>-.</a:t>
            </a:r>
          </a:p>
          <a:p>
            <a:pPr marL="0" indent="0">
              <a:buNone/>
            </a:pPr>
            <a:endParaRPr lang="ru-RU" sz="3300" dirty="0"/>
          </a:p>
          <a:p>
            <a:r>
              <a:rPr lang="en-US" sz="3300" dirty="0"/>
              <a:t>(</a:t>
            </a:r>
            <a:r>
              <a:rPr lang="ru-RU" sz="3300" dirty="0" err="1"/>
              <a:t>Эванджелисти</a:t>
            </a:r>
            <a:r>
              <a:rPr lang="ru-RU" sz="3300" dirty="0"/>
              <a:t> 1959: 112-114, 118</a:t>
            </a:r>
            <a:r>
              <a:rPr lang="en-US" sz="3300" dirty="0"/>
              <a:t>)</a:t>
            </a:r>
            <a:r>
              <a:rPr lang="ru-RU" sz="3300" dirty="0"/>
              <a:t>: Перед</a:t>
            </a:r>
            <a:r>
              <a:rPr lang="en-US" sz="3300" dirty="0"/>
              <a:t> </a:t>
            </a:r>
            <a:r>
              <a:rPr lang="ru-RU" sz="3300" dirty="0"/>
              <a:t>ПИЕ </a:t>
            </a:r>
            <a:r>
              <a:rPr lang="en-US" sz="3300" dirty="0"/>
              <a:t>*</a:t>
            </a:r>
            <a:r>
              <a:rPr lang="en-US" sz="3300" i="1" dirty="0"/>
              <a:t>e</a:t>
            </a:r>
            <a:r>
              <a:rPr lang="ru-RU" sz="3300" dirty="0"/>
              <a:t> переход</a:t>
            </a:r>
            <a:r>
              <a:rPr lang="en-US" sz="3300" dirty="0"/>
              <a:t> *</a:t>
            </a:r>
            <a:r>
              <a:rPr lang="en-US" sz="3300" i="1" dirty="0"/>
              <a:t>t</a:t>
            </a:r>
            <a:r>
              <a:rPr lang="en-US" sz="3300" dirty="0"/>
              <a:t> &gt; </a:t>
            </a:r>
            <a:r>
              <a:rPr lang="en-US" sz="3300" i="1" dirty="0"/>
              <a:t>c</a:t>
            </a:r>
            <a:r>
              <a:rPr lang="en-US" sz="3300" dirty="0"/>
              <a:t>, *</a:t>
            </a:r>
            <a:r>
              <a:rPr lang="en-US" sz="3300" i="1" dirty="0"/>
              <a:t>d</a:t>
            </a:r>
            <a:r>
              <a:rPr lang="en-US" sz="3300" dirty="0"/>
              <a:t> &gt; </a:t>
            </a:r>
            <a:r>
              <a:rPr lang="en-US" sz="3300" i="1" dirty="0"/>
              <a:t>ś</a:t>
            </a:r>
            <a:r>
              <a:rPr lang="en-US" sz="3300" dirty="0"/>
              <a:t> , *</a:t>
            </a:r>
            <a:r>
              <a:rPr lang="en-US" sz="3300" i="1" dirty="0"/>
              <a:t>dh</a:t>
            </a:r>
            <a:r>
              <a:rPr lang="en-US" sz="3300" dirty="0"/>
              <a:t> &gt; </a:t>
            </a:r>
            <a:r>
              <a:rPr lang="en-US" sz="3300" i="1" dirty="0" err="1"/>
              <a:t>ts</a:t>
            </a:r>
            <a:r>
              <a:rPr lang="en-US" sz="3300" dirty="0"/>
              <a:t>  				</a:t>
            </a:r>
            <a:endParaRPr lang="ru-RU" sz="3300" dirty="0"/>
          </a:p>
          <a:p>
            <a:r>
              <a:rPr lang="ru-RU" sz="3300" dirty="0"/>
              <a:t>(</a:t>
            </a:r>
            <a:r>
              <a:rPr lang="ru-RU" sz="3300" dirty="0" err="1"/>
              <a:t>Krause</a:t>
            </a:r>
            <a:r>
              <a:rPr lang="ru-RU" sz="3300" dirty="0"/>
              <a:t>, </a:t>
            </a:r>
            <a:r>
              <a:rPr lang="ru-RU" sz="3300" dirty="0" err="1"/>
              <a:t>Thomas</a:t>
            </a:r>
            <a:r>
              <a:rPr lang="ru-RU" sz="3300" dirty="0"/>
              <a:t> 1960: 64)</a:t>
            </a:r>
            <a:r>
              <a:rPr lang="en-US" sz="3300" dirty="0"/>
              <a:t>: </a:t>
            </a:r>
            <a:r>
              <a:rPr lang="ru-RU" sz="3300" dirty="0"/>
              <a:t>ПИЕ *</a:t>
            </a:r>
            <a:r>
              <a:rPr lang="ru-RU" sz="3300" i="1" dirty="0"/>
              <a:t>t</a:t>
            </a:r>
            <a:r>
              <a:rPr lang="ru-RU" sz="3300" dirty="0"/>
              <a:t>, *</a:t>
            </a:r>
            <a:r>
              <a:rPr lang="ru-RU" sz="3300" i="1" dirty="0"/>
              <a:t>d</a:t>
            </a:r>
            <a:r>
              <a:rPr lang="ru-RU" sz="3300" dirty="0"/>
              <a:t> и *</a:t>
            </a:r>
            <a:r>
              <a:rPr lang="ru-RU" sz="3300" i="1" dirty="0" err="1"/>
              <a:t>d</a:t>
            </a:r>
            <a:r>
              <a:rPr lang="ru-RU" sz="3300" i="1" baseline="30000" dirty="0" err="1"/>
              <a:t>h</a:t>
            </a:r>
            <a:r>
              <a:rPr lang="ru-RU" sz="3300" dirty="0"/>
              <a:t> при неясных условиях </a:t>
            </a:r>
            <a:r>
              <a:rPr lang="ru-RU" sz="3300" dirty="0" err="1"/>
              <a:t>оглушились</a:t>
            </a:r>
            <a:r>
              <a:rPr lang="ru-RU" sz="3300" dirty="0"/>
              <a:t> либо в </a:t>
            </a:r>
            <a:r>
              <a:rPr lang="ru-RU" sz="3300" i="1" dirty="0"/>
              <a:t>t</a:t>
            </a:r>
            <a:r>
              <a:rPr lang="ru-RU" sz="3300" dirty="0"/>
              <a:t>, либо в </a:t>
            </a:r>
            <a:r>
              <a:rPr lang="ru-RU" sz="3300" i="1" dirty="0" err="1"/>
              <a:t>ts</a:t>
            </a:r>
            <a:r>
              <a:rPr lang="ru-RU" sz="3300" dirty="0"/>
              <a:t>:</a:t>
            </a:r>
          </a:p>
          <a:p>
            <a:pPr marL="0" indent="0">
              <a:buNone/>
            </a:pPr>
            <a:r>
              <a:rPr lang="en-US" sz="3300" dirty="0"/>
              <a:t>	“</a:t>
            </a:r>
            <a:r>
              <a:rPr lang="de-DE" sz="3300" dirty="0"/>
              <a:t>Unter uns noch unbekannten Bedingungen spaltet sich im </a:t>
            </a:r>
            <a:r>
              <a:rPr lang="de-DE" sz="3300" dirty="0" err="1"/>
              <a:t>Frühurtoch</a:t>
            </a:r>
            <a:r>
              <a:rPr lang="de-DE" sz="3300" dirty="0"/>
              <a:t>., und zwar vor </a:t>
            </a:r>
            <a:r>
              <a:rPr lang="en-US" sz="3300" dirty="0"/>
              <a:t>[</a:t>
            </a:r>
            <a:r>
              <a:rPr lang="de-DE" sz="3300" dirty="0"/>
              <a:t>…] der 	Erweichung, der aus </a:t>
            </a:r>
            <a:r>
              <a:rPr lang="de-DE" sz="3300" dirty="0" err="1"/>
              <a:t>idg</a:t>
            </a:r>
            <a:r>
              <a:rPr lang="de-DE" sz="3300" dirty="0"/>
              <a:t>. </a:t>
            </a:r>
            <a:r>
              <a:rPr lang="de-DE" sz="3300" i="1" dirty="0"/>
              <a:t>t</a:t>
            </a:r>
            <a:r>
              <a:rPr lang="de-DE" sz="3300" dirty="0"/>
              <a:t>, </a:t>
            </a:r>
            <a:r>
              <a:rPr lang="de-DE" sz="3300" i="1" dirty="0"/>
              <a:t>d</a:t>
            </a:r>
            <a:r>
              <a:rPr lang="de-DE" sz="3300" dirty="0"/>
              <a:t>, </a:t>
            </a:r>
            <a:r>
              <a:rPr lang="de-DE" sz="3300" i="1" dirty="0" err="1"/>
              <a:t>dh</a:t>
            </a:r>
            <a:r>
              <a:rPr lang="de-DE" sz="3300" dirty="0"/>
              <a:t> entstandene Laut</a:t>
            </a:r>
            <a:r>
              <a:rPr lang="de-DE" sz="3300" i="1" dirty="0"/>
              <a:t> t</a:t>
            </a:r>
            <a:r>
              <a:rPr lang="de-DE" sz="3300" dirty="0"/>
              <a:t> einerseits in </a:t>
            </a:r>
            <a:r>
              <a:rPr lang="de-DE" sz="3300" i="1" dirty="0"/>
              <a:t>t</a:t>
            </a:r>
            <a:r>
              <a:rPr lang="de-DE" sz="3300" dirty="0"/>
              <a:t>, andererseits in </a:t>
            </a:r>
            <a:r>
              <a:rPr lang="de-DE" sz="3300" i="1" dirty="0" err="1"/>
              <a:t>ts</a:t>
            </a:r>
            <a:r>
              <a:rPr lang="de-DE" sz="3300" dirty="0"/>
              <a:t> 	(</a:t>
            </a:r>
            <a:r>
              <a:rPr lang="de-DE" sz="3300" dirty="0" err="1"/>
              <a:t>Affrizierung</a:t>
            </a:r>
            <a:r>
              <a:rPr lang="de-DE" sz="3300" dirty="0"/>
              <a:t>). Die so entstandenen Laute </a:t>
            </a:r>
            <a:r>
              <a:rPr lang="de-DE" sz="3300" i="1" dirty="0"/>
              <a:t>k</a:t>
            </a:r>
            <a:r>
              <a:rPr lang="de-DE" sz="3300" dirty="0"/>
              <a:t>, </a:t>
            </a:r>
            <a:r>
              <a:rPr lang="de-DE" sz="3300" i="1" dirty="0"/>
              <a:t>t</a:t>
            </a:r>
            <a:r>
              <a:rPr lang="de-DE" sz="3300" dirty="0"/>
              <a:t>, </a:t>
            </a:r>
            <a:r>
              <a:rPr lang="de-DE" sz="3300" i="1" dirty="0"/>
              <a:t>p</a:t>
            </a:r>
            <a:r>
              <a:rPr lang="de-DE" sz="3300" dirty="0"/>
              <a:t>, </a:t>
            </a:r>
            <a:r>
              <a:rPr lang="de-DE" sz="3300" i="1" dirty="0" err="1"/>
              <a:t>ts</a:t>
            </a:r>
            <a:r>
              <a:rPr lang="de-DE" sz="3300" dirty="0"/>
              <a:t> unterliegen dann in einer späteren 	Periode des </a:t>
            </a:r>
            <a:r>
              <a:rPr lang="de-DE" sz="3300" dirty="0" err="1"/>
              <a:t>Urtoch</a:t>
            </a:r>
            <a:r>
              <a:rPr lang="de-DE" sz="3300" dirty="0"/>
              <a:t>. </a:t>
            </a:r>
            <a:r>
              <a:rPr lang="en-US" sz="3300" dirty="0"/>
              <a:t>d</a:t>
            </a:r>
            <a:r>
              <a:rPr lang="de-DE" sz="3300" dirty="0"/>
              <a:t>er 	Erweichung</a:t>
            </a:r>
            <a:r>
              <a:rPr lang="en-US" sz="3300" dirty="0"/>
              <a:t>”.</a:t>
            </a:r>
            <a:endParaRPr lang="ru-RU" sz="3300" dirty="0"/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sz="3300" dirty="0"/>
              <a:t>(</a:t>
            </a:r>
            <a:r>
              <a:rPr lang="en-US" sz="3300" dirty="0"/>
              <a:t>Winter</a:t>
            </a:r>
            <a:r>
              <a:rPr lang="ru-RU" sz="3300" dirty="0"/>
              <a:t> 1962: 34)</a:t>
            </a:r>
            <a:r>
              <a:rPr lang="de-DE" sz="3300" dirty="0"/>
              <a:t>:</a:t>
            </a:r>
            <a:r>
              <a:rPr lang="ru-RU" sz="3300" dirty="0"/>
              <a:t> ПИЕ *</a:t>
            </a:r>
            <a:r>
              <a:rPr lang="en-US" sz="3300" i="1" dirty="0"/>
              <a:t>t</a:t>
            </a:r>
            <a:r>
              <a:rPr lang="ru-RU" sz="3300" dirty="0"/>
              <a:t> и*</a:t>
            </a:r>
            <a:r>
              <a:rPr lang="en-US" sz="3300" i="1" dirty="0"/>
              <a:t>d</a:t>
            </a:r>
            <a:r>
              <a:rPr lang="en-US" sz="3300" i="1" baseline="30000" dirty="0"/>
              <a:t>h</a:t>
            </a:r>
            <a:r>
              <a:rPr lang="en-US" sz="3300" baseline="30000" dirty="0"/>
              <a:t> </a:t>
            </a:r>
            <a:r>
              <a:rPr lang="ru-RU" sz="3300" dirty="0"/>
              <a:t>совпали</a:t>
            </a:r>
            <a:r>
              <a:rPr lang="ru-RU" sz="3300" baseline="30000" dirty="0"/>
              <a:t> </a:t>
            </a:r>
            <a:r>
              <a:rPr lang="ru-RU" sz="3300" dirty="0"/>
              <a:t>в позиции палатализации в </a:t>
            </a:r>
            <a:r>
              <a:rPr lang="ru-RU" sz="3300" dirty="0" err="1"/>
              <a:t>общетох</a:t>
            </a:r>
            <a:r>
              <a:rPr lang="ru-RU" sz="3300" dirty="0"/>
              <a:t>. -</a:t>
            </a:r>
            <a:r>
              <a:rPr lang="en-US" sz="3300" i="1" dirty="0"/>
              <a:t>c</a:t>
            </a:r>
            <a:r>
              <a:rPr lang="ru-RU" sz="3300" dirty="0"/>
              <a:t>-, а *</a:t>
            </a:r>
            <a:r>
              <a:rPr lang="en-US" sz="3300" i="1" dirty="0"/>
              <a:t>d</a:t>
            </a:r>
            <a:r>
              <a:rPr lang="ru-RU" sz="3300" dirty="0"/>
              <a:t> мог иметь отличные от них рефлексы в зависимости от фонетического окружения.</a:t>
            </a:r>
          </a:p>
        </p:txBody>
      </p:sp>
    </p:spTree>
    <p:extLst>
      <p:ext uri="{BB962C8B-B14F-4D97-AF65-F5344CB8AC3E}">
        <p14:creationId xmlns:p14="http://schemas.microsoft.com/office/powerpoint/2010/main" val="3621084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4FA2CB-1351-4027-A029-8D4EB0771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713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/>
              <a:t>Или не палатализация?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4179C9-4E6B-4BCF-A79A-C5E633AF2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94"/>
            <a:ext cx="10515600" cy="4438836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(</a:t>
            </a:r>
            <a:r>
              <a:rPr lang="en-US" sz="2400" dirty="0"/>
              <a:t>Pinault</a:t>
            </a:r>
            <a:r>
              <a:rPr lang="ru-RU" sz="2400" dirty="0"/>
              <a:t> 2008</a:t>
            </a:r>
            <a:r>
              <a:rPr lang="en-US" sz="2400" dirty="0"/>
              <a:t>:</a:t>
            </a:r>
            <a:r>
              <a:rPr lang="ru-RU" sz="2400" dirty="0"/>
              <a:t> 423-424)</a:t>
            </a:r>
            <a:r>
              <a:rPr lang="en-US" sz="2400" dirty="0"/>
              <a:t>: </a:t>
            </a:r>
            <a:r>
              <a:rPr lang="ru-RU" sz="2400" dirty="0"/>
              <a:t>Тох. </a:t>
            </a:r>
            <a:r>
              <a:rPr lang="en-US" sz="2400" dirty="0"/>
              <a:t>-</a:t>
            </a:r>
            <a:r>
              <a:rPr lang="en-US" sz="2400" i="1" dirty="0" err="1"/>
              <a:t>ts</a:t>
            </a:r>
            <a:r>
              <a:rPr lang="en-US" sz="2400" i="1" dirty="0"/>
              <a:t>-</a:t>
            </a:r>
            <a:r>
              <a:rPr lang="en-US" sz="2400" dirty="0"/>
              <a:t> &lt; </a:t>
            </a:r>
            <a:r>
              <a:rPr lang="ru-RU" sz="2400" dirty="0"/>
              <a:t>ПИЕ *</a:t>
            </a:r>
            <a:r>
              <a:rPr lang="en-US" sz="2400" i="1" dirty="0"/>
              <a:t>d</a:t>
            </a:r>
            <a:r>
              <a:rPr lang="ru-RU" sz="2400" dirty="0"/>
              <a:t> в непалатальном контексте</a:t>
            </a:r>
            <a:r>
              <a:rPr lang="en-US" sz="2400" dirty="0"/>
              <a:t> </a:t>
            </a:r>
            <a:r>
              <a:rPr lang="ru-RU" sz="2400" dirty="0"/>
              <a:t>и сочетаний *</a:t>
            </a:r>
            <a:r>
              <a:rPr lang="en-US" sz="2400" i="1" dirty="0" err="1"/>
              <a:t>ti</a:t>
            </a:r>
            <a:r>
              <a:rPr lang="ru-RU" sz="2400" dirty="0"/>
              <a:t>̯ и *</a:t>
            </a:r>
            <a:r>
              <a:rPr lang="en-US" sz="2400" i="1" dirty="0" err="1"/>
              <a:t>d</a:t>
            </a:r>
            <a:r>
              <a:rPr lang="en-US" sz="2400" i="1" baseline="30000" dirty="0" err="1"/>
              <a:t>h</a:t>
            </a:r>
            <a:r>
              <a:rPr lang="en-US" sz="2400" i="1" dirty="0" err="1"/>
              <a:t>i</a:t>
            </a:r>
            <a:r>
              <a:rPr lang="ru-RU" sz="2400" dirty="0"/>
              <a:t>̯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endParaRPr lang="ru-RU" sz="2400" dirty="0"/>
          </a:p>
          <a:p>
            <a:pPr lvl="0"/>
            <a:r>
              <a:rPr lang="en-US" sz="2400" dirty="0"/>
              <a:t>(Malzahn </a:t>
            </a:r>
            <a:r>
              <a:rPr lang="ru-RU" sz="2400" dirty="0"/>
              <a:t>2010: 4</a:t>
            </a:r>
            <a:r>
              <a:rPr lang="en-US" sz="2400" dirty="0"/>
              <a:t>): </a:t>
            </a:r>
            <a:r>
              <a:rPr lang="ru-RU" sz="2400" dirty="0"/>
              <a:t>“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front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non-palatalizing</a:t>
            </a:r>
            <a:r>
              <a:rPr lang="ru-RU" sz="2400" dirty="0"/>
              <a:t> </a:t>
            </a:r>
            <a:r>
              <a:rPr lang="ru-RU" sz="2400" dirty="0" err="1"/>
              <a:t>vowels</a:t>
            </a:r>
            <a:r>
              <a:rPr lang="ru-RU" sz="2400" dirty="0"/>
              <a:t> PIE *</a:t>
            </a:r>
            <a:r>
              <a:rPr lang="ru-RU" sz="2400" i="1" dirty="0"/>
              <a:t>t</a:t>
            </a:r>
            <a:r>
              <a:rPr lang="ru-RU" sz="2400" dirty="0"/>
              <a:t>, *</a:t>
            </a:r>
            <a:r>
              <a:rPr lang="ru-RU" sz="2400" i="1" dirty="0" err="1"/>
              <a:t>dh</a:t>
            </a:r>
            <a:r>
              <a:rPr lang="ru-RU" sz="2400" dirty="0"/>
              <a:t> &gt; AB </a:t>
            </a:r>
            <a:r>
              <a:rPr lang="ru-RU" sz="2400" i="1" dirty="0"/>
              <a:t>t</a:t>
            </a:r>
            <a:r>
              <a:rPr lang="ru-RU" sz="2400" dirty="0"/>
              <a:t>, PIE *</a:t>
            </a:r>
            <a:r>
              <a:rPr lang="ru-RU" sz="2400" i="1" dirty="0"/>
              <a:t>d</a:t>
            </a:r>
            <a:r>
              <a:rPr lang="ru-RU" sz="2400" dirty="0"/>
              <a:t>, *</a:t>
            </a:r>
            <a:r>
              <a:rPr lang="ru-RU" sz="2400" i="1" dirty="0" err="1"/>
              <a:t>ti</a:t>
            </a:r>
            <a:r>
              <a:rPr lang="ru-RU" sz="2400" dirty="0"/>
              <a:t>̯ и *</a:t>
            </a:r>
            <a:r>
              <a:rPr lang="ru-RU" sz="2400" i="1" dirty="0" err="1"/>
              <a:t>dhi</a:t>
            </a:r>
            <a:r>
              <a:rPr lang="ru-RU" sz="2400" dirty="0"/>
              <a:t>̯ &gt; AB </a:t>
            </a:r>
            <a:r>
              <a:rPr lang="ru-RU" sz="2400" i="1" dirty="0" err="1"/>
              <a:t>ts</a:t>
            </a:r>
            <a:r>
              <a:rPr lang="ru-RU" sz="2400" dirty="0"/>
              <a:t>… </a:t>
            </a:r>
            <a:r>
              <a:rPr lang="en-US" sz="2400" dirty="0"/>
              <a:t>In front of palatalizing vowels, however, we find rather the following outcomes: … </a:t>
            </a:r>
            <a:r>
              <a:rPr lang="ru-RU" sz="2400" dirty="0"/>
              <a:t>AB </a:t>
            </a:r>
            <a:r>
              <a:rPr lang="ru-RU" sz="2400" i="1" dirty="0"/>
              <a:t>c</a:t>
            </a:r>
            <a:r>
              <a:rPr lang="ru-RU" sz="2400" dirty="0"/>
              <a:t>, B </a:t>
            </a:r>
            <a:r>
              <a:rPr lang="ru-RU" sz="2400" i="1" dirty="0" err="1"/>
              <a:t>ts</a:t>
            </a:r>
            <a:r>
              <a:rPr lang="ru-RU" sz="2400" dirty="0"/>
              <a:t>, A </a:t>
            </a:r>
            <a:r>
              <a:rPr lang="ru-RU" sz="2400" i="1" dirty="0"/>
              <a:t>ś</a:t>
            </a:r>
            <a:r>
              <a:rPr lang="en-US" sz="2400" dirty="0"/>
              <a:t>…</a:t>
            </a:r>
            <a:r>
              <a:rPr lang="ru-RU" sz="2400" dirty="0"/>
              <a:t>”.</a:t>
            </a:r>
            <a:endParaRPr lang="en-US" sz="2400" dirty="0"/>
          </a:p>
          <a:p>
            <a:pPr marL="0" lvl="0" indent="0">
              <a:buNone/>
            </a:pPr>
            <a:endParaRPr lang="ru-RU" sz="2400" dirty="0"/>
          </a:p>
          <a:p>
            <a:pPr lvl="0"/>
            <a:r>
              <a:rPr lang="ru-RU" sz="2400" dirty="0"/>
              <a:t>(Бурлак 2000: 105-106), «индоевропейские глухие, звонкие и звонкие придыхательные дают в позиции палатализации одинаковые рефлексы» (для дентальных имеется в виду </a:t>
            </a:r>
            <a:r>
              <a:rPr lang="ru-RU" sz="2400" dirty="0" err="1"/>
              <a:t>тох</a:t>
            </a:r>
            <a:r>
              <a:rPr lang="ru-RU" sz="2400" dirty="0"/>
              <a:t>. -</a:t>
            </a:r>
            <a:r>
              <a:rPr lang="en-US" sz="2400" i="1" dirty="0"/>
              <a:t>c</a:t>
            </a:r>
            <a:r>
              <a:rPr lang="ru-RU" sz="2400" dirty="0"/>
              <a:t>-), а «единственным надежно устанавливаемым источником </a:t>
            </a:r>
            <a:r>
              <a:rPr lang="ru-RU" sz="2400" dirty="0" err="1"/>
              <a:t>пратох</a:t>
            </a:r>
            <a:r>
              <a:rPr lang="ru-RU" sz="2400" dirty="0"/>
              <a:t>. *</a:t>
            </a:r>
            <a:r>
              <a:rPr lang="ru-RU" sz="2400" i="1" dirty="0" err="1"/>
              <a:t>ts</a:t>
            </a:r>
            <a:r>
              <a:rPr lang="ru-RU" sz="2400" dirty="0"/>
              <a:t> является и.-е. *</a:t>
            </a:r>
            <a:r>
              <a:rPr lang="ru-RU" sz="2400" i="1" dirty="0" err="1"/>
              <a:t>ti</a:t>
            </a:r>
            <a:r>
              <a:rPr lang="ru-RU" sz="2400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85979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569FC9-EFAA-421D-8927-6AB131C9F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200" b="1" dirty="0"/>
              <a:t>1) </a:t>
            </a:r>
            <a:r>
              <a:rPr lang="en-US" sz="2200" b="1" dirty="0"/>
              <a:t>	</a:t>
            </a:r>
            <a:r>
              <a:rPr lang="ru-RU" sz="2400" b="1" dirty="0"/>
              <a:t>Значительная часть тохарских форм с фонемой </a:t>
            </a:r>
            <a:r>
              <a:rPr lang="en-US" sz="2400" b="1" i="1" dirty="0" err="1"/>
              <a:t>ts</a:t>
            </a:r>
            <a:r>
              <a:rPr lang="ru-RU" sz="2400" b="1" dirty="0"/>
              <a:t>- </a:t>
            </a:r>
            <a:br>
              <a:rPr lang="ru-RU" sz="2400" b="1" dirty="0"/>
            </a:br>
            <a:r>
              <a:rPr lang="ru-RU" sz="2400" b="1" dirty="0"/>
              <a:t>	– глагольные корни с </a:t>
            </a:r>
            <a:r>
              <a:rPr lang="en-US" sz="2400" b="1" i="1" dirty="0" err="1"/>
              <a:t>ts</a:t>
            </a:r>
            <a:r>
              <a:rPr lang="ru-RU" sz="2400" b="1" dirty="0"/>
              <a:t>- в </a:t>
            </a:r>
            <a:r>
              <a:rPr lang="ru-RU" sz="2400" b="1" dirty="0" err="1"/>
              <a:t>анлауте</a:t>
            </a:r>
            <a:r>
              <a:rPr lang="ru-RU" sz="2400" b="1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1E7577-CB2C-4684-8CA7-5C6EF9143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5131293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AB </a:t>
            </a:r>
            <a:r>
              <a:rPr lang="de-DE" i="1" dirty="0" err="1"/>
              <a:t>tsär</a:t>
            </a:r>
            <a:r>
              <a:rPr lang="de-DE" i="1" dirty="0"/>
              <a:t>-</a:t>
            </a:r>
            <a:r>
              <a:rPr lang="de-DE" dirty="0"/>
              <a:t> ‘separate’ &lt; *</a:t>
            </a:r>
            <a:r>
              <a:rPr lang="de-DE" i="1" dirty="0"/>
              <a:t>der-</a:t>
            </a:r>
            <a:r>
              <a:rPr lang="de-DE" dirty="0"/>
              <a:t> (</a:t>
            </a:r>
            <a:r>
              <a:rPr lang="ru-RU" dirty="0" err="1"/>
              <a:t>скт</a:t>
            </a:r>
            <a:r>
              <a:rPr lang="ru-RU" dirty="0"/>
              <a:t> </a:t>
            </a:r>
            <a:r>
              <a:rPr lang="de-DE" i="1" dirty="0"/>
              <a:t>dar-</a:t>
            </a:r>
            <a:r>
              <a:rPr lang="de-DE" dirty="0"/>
              <a:t>, </a:t>
            </a:r>
            <a:r>
              <a:rPr lang="ru-RU" dirty="0" err="1"/>
              <a:t>гр</a:t>
            </a:r>
            <a:r>
              <a:rPr lang="de-DE" dirty="0"/>
              <a:t>. </a:t>
            </a:r>
            <a:r>
              <a:rPr lang="de-DE" i="1" dirty="0" err="1"/>
              <a:t>dérō</a:t>
            </a:r>
            <a:r>
              <a:rPr lang="de-DE" dirty="0"/>
              <a:t> ‚</a:t>
            </a:r>
            <a:r>
              <a:rPr lang="de-DE" dirty="0" err="1"/>
              <a:t>flay</a:t>
            </a:r>
            <a:r>
              <a:rPr lang="de-DE" dirty="0"/>
              <a:t>‘, </a:t>
            </a:r>
            <a:r>
              <a:rPr lang="ru-RU" dirty="0"/>
              <a:t>да.</a:t>
            </a:r>
            <a:r>
              <a:rPr lang="de-DE" dirty="0"/>
              <a:t> </a:t>
            </a:r>
            <a:r>
              <a:rPr lang="de-DE" i="1" dirty="0" err="1"/>
              <a:t>teran</a:t>
            </a:r>
            <a:r>
              <a:rPr lang="de-DE" dirty="0"/>
              <a:t> ‘</a:t>
            </a:r>
            <a:r>
              <a:rPr lang="de-DE" dirty="0" err="1"/>
              <a:t>tear</a:t>
            </a:r>
            <a:r>
              <a:rPr lang="de-DE" dirty="0"/>
              <a:t>’)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en-US" dirty="0"/>
              <a:t>AB </a:t>
            </a:r>
            <a:r>
              <a:rPr lang="en-US" i="1" dirty="0" err="1"/>
              <a:t>tsäm</a:t>
            </a:r>
            <a:r>
              <a:rPr lang="en-US" i="1" dirty="0"/>
              <a:t>-</a:t>
            </a:r>
            <a:r>
              <a:rPr lang="en-US" dirty="0"/>
              <a:t> ‘grow, increase’ &lt; *</a:t>
            </a:r>
            <a:r>
              <a:rPr lang="en-US" i="1" dirty="0"/>
              <a:t>dem-</a:t>
            </a:r>
            <a:r>
              <a:rPr lang="en-US" dirty="0"/>
              <a:t> ‘build’</a:t>
            </a:r>
            <a:endParaRPr lang="ru-RU" dirty="0"/>
          </a:p>
          <a:p>
            <a:endParaRPr lang="ru-RU" dirty="0"/>
          </a:p>
          <a:p>
            <a:r>
              <a:rPr lang="en-US" dirty="0"/>
              <a:t>AB </a:t>
            </a:r>
            <a:r>
              <a:rPr lang="en-US" i="1" dirty="0" err="1"/>
              <a:t>tsäk</a:t>
            </a:r>
            <a:r>
              <a:rPr lang="en-US" i="1" dirty="0"/>
              <a:t>-</a:t>
            </a:r>
            <a:r>
              <a:rPr lang="en-US" dirty="0"/>
              <a:t> ‘burn’ &lt; *</a:t>
            </a:r>
            <a:r>
              <a:rPr lang="en-US" i="1" dirty="0" err="1"/>
              <a:t>d</a:t>
            </a:r>
            <a:r>
              <a:rPr lang="en-US" i="1" baseline="30000" dirty="0" err="1"/>
              <a:t>h</a:t>
            </a:r>
            <a:r>
              <a:rPr lang="en-US" i="1" dirty="0" err="1"/>
              <a:t>eg</a:t>
            </a:r>
            <a:r>
              <a:rPr lang="en-US" i="1" baseline="30000" dirty="0" err="1"/>
              <a:t>wh</a:t>
            </a:r>
            <a:r>
              <a:rPr lang="en-US" i="1" dirty="0"/>
              <a:t>-</a:t>
            </a:r>
            <a:r>
              <a:rPr lang="en-US" dirty="0"/>
              <a:t> (</a:t>
            </a:r>
            <a:r>
              <a:rPr lang="ru-RU" dirty="0" err="1"/>
              <a:t>скт</a:t>
            </a:r>
            <a:r>
              <a:rPr lang="en-US" dirty="0"/>
              <a:t> </a:t>
            </a:r>
            <a:r>
              <a:rPr lang="en-US" i="1" dirty="0" err="1"/>
              <a:t>dáhati</a:t>
            </a:r>
            <a:r>
              <a:rPr lang="en-US" dirty="0"/>
              <a:t>, </a:t>
            </a:r>
            <a:r>
              <a:rPr lang="ru-RU" dirty="0"/>
              <a:t>лит</a:t>
            </a:r>
            <a:r>
              <a:rPr lang="en-US" dirty="0"/>
              <a:t>. </a:t>
            </a:r>
            <a:r>
              <a:rPr lang="en-US" i="1" dirty="0"/>
              <a:t>degù</a:t>
            </a:r>
            <a:r>
              <a:rPr lang="en-US" dirty="0"/>
              <a:t>, OCS </a:t>
            </a:r>
            <a:r>
              <a:rPr lang="en-US" i="1" dirty="0" err="1"/>
              <a:t>žegǫ</a:t>
            </a:r>
            <a:r>
              <a:rPr lang="en-US" dirty="0"/>
              <a:t>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en-US" dirty="0"/>
              <a:t>A </a:t>
            </a:r>
            <a:r>
              <a:rPr lang="en-US" i="1" dirty="0" err="1"/>
              <a:t>tsän</a:t>
            </a:r>
            <a:r>
              <a:rPr lang="en-US" i="1" dirty="0"/>
              <a:t>-</a:t>
            </a:r>
            <a:r>
              <a:rPr lang="en-US" dirty="0"/>
              <a:t> ‘flow‘, B </a:t>
            </a:r>
            <a:r>
              <a:rPr lang="en-US" i="1" dirty="0" err="1"/>
              <a:t>tsnamo</a:t>
            </a:r>
            <a:r>
              <a:rPr lang="en-US" dirty="0"/>
              <a:t> ‘flowing’ &lt; *</a:t>
            </a:r>
            <a:r>
              <a:rPr lang="en-US" i="1" dirty="0" err="1"/>
              <a:t>d</a:t>
            </a:r>
            <a:r>
              <a:rPr lang="en-US" i="1" baseline="30000" dirty="0" err="1"/>
              <a:t>h</a:t>
            </a:r>
            <a:r>
              <a:rPr lang="en-US" i="1" dirty="0" err="1"/>
              <a:t>en</a:t>
            </a:r>
            <a:r>
              <a:rPr lang="en-US" i="1" dirty="0"/>
              <a:t>-</a:t>
            </a:r>
            <a:r>
              <a:rPr lang="en-US" dirty="0"/>
              <a:t> ‘</a:t>
            </a:r>
            <a:r>
              <a:rPr lang="en-US" dirty="0" err="1"/>
              <a:t>runn</a:t>
            </a:r>
            <a:r>
              <a:rPr lang="en-US" dirty="0"/>
              <a:t>, flow’</a:t>
            </a:r>
            <a:r>
              <a:rPr lang="ru-RU" dirty="0"/>
              <a:t> (</a:t>
            </a:r>
            <a:r>
              <a:rPr lang="ru-RU" dirty="0" err="1"/>
              <a:t>скт</a:t>
            </a:r>
            <a:r>
              <a:rPr lang="en-US" dirty="0"/>
              <a:t> </a:t>
            </a:r>
            <a:r>
              <a:rPr lang="en-US" i="1" dirty="0" err="1"/>
              <a:t>dhánayati</a:t>
            </a:r>
            <a:r>
              <a:rPr lang="en-US" dirty="0"/>
              <a:t> ‘</a:t>
            </a:r>
            <a:r>
              <a:rPr lang="ru-RU" dirty="0"/>
              <a:t>бежит</a:t>
            </a:r>
            <a:r>
              <a:rPr lang="en-US" dirty="0"/>
              <a:t>, </a:t>
            </a:r>
            <a:r>
              <a:rPr lang="ru-RU" dirty="0"/>
              <a:t>течет)</a:t>
            </a:r>
            <a:r>
              <a:rPr lang="en-US" dirty="0"/>
              <a:t>’.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en-US" dirty="0"/>
              <a:t>A </a:t>
            </a:r>
            <a:r>
              <a:rPr lang="en-US" i="1" dirty="0" err="1"/>
              <a:t>tsek</a:t>
            </a:r>
            <a:r>
              <a:rPr lang="en-US" i="1" dirty="0"/>
              <a:t>-</a:t>
            </a:r>
            <a:r>
              <a:rPr lang="en-US" dirty="0"/>
              <a:t>, B </a:t>
            </a:r>
            <a:r>
              <a:rPr lang="en-US" i="1" dirty="0" err="1"/>
              <a:t>tsik</a:t>
            </a:r>
            <a:r>
              <a:rPr lang="en-US" i="1" dirty="0"/>
              <a:t>-</a:t>
            </a:r>
            <a:r>
              <a:rPr lang="en-US" dirty="0"/>
              <a:t> ‘shape, build’ &lt; *</a:t>
            </a:r>
            <a:r>
              <a:rPr lang="en-US" i="1" dirty="0" err="1"/>
              <a:t>d</a:t>
            </a:r>
            <a:r>
              <a:rPr lang="en-US" i="1" baseline="30000" dirty="0" err="1"/>
              <a:t>h</a:t>
            </a:r>
            <a:r>
              <a:rPr lang="en-US" i="1" dirty="0" err="1"/>
              <a:t>eiĝ</a:t>
            </a:r>
            <a:r>
              <a:rPr lang="en-US" i="1" baseline="30000" dirty="0" err="1"/>
              <a:t>h</a:t>
            </a:r>
            <a:r>
              <a:rPr lang="en-US" dirty="0"/>
              <a:t>- (</a:t>
            </a:r>
            <a:r>
              <a:rPr lang="ru-RU" dirty="0" err="1"/>
              <a:t>скт</a:t>
            </a:r>
            <a:r>
              <a:rPr lang="en-US" dirty="0"/>
              <a:t> </a:t>
            </a:r>
            <a:r>
              <a:rPr lang="en-US" i="1" dirty="0" err="1"/>
              <a:t>déhmi</a:t>
            </a:r>
            <a:r>
              <a:rPr lang="en-US" dirty="0"/>
              <a:t> ‘smear, plaster’, </a:t>
            </a:r>
            <a:r>
              <a:rPr lang="ru-RU" dirty="0"/>
              <a:t>лат</a:t>
            </a:r>
            <a:r>
              <a:rPr lang="en-US" dirty="0"/>
              <a:t>. </a:t>
            </a:r>
            <a:r>
              <a:rPr lang="en-US" i="1" dirty="0" err="1"/>
              <a:t>fingō</a:t>
            </a:r>
            <a:r>
              <a:rPr lang="en-US" dirty="0"/>
              <a:t> ‘I shape, form’)</a:t>
            </a:r>
          </a:p>
          <a:p>
            <a:endParaRPr lang="en-US" dirty="0"/>
          </a:p>
          <a:p>
            <a:r>
              <a:rPr lang="en-US" dirty="0"/>
              <a:t>B </a:t>
            </a:r>
            <a:r>
              <a:rPr lang="en-US" i="1" dirty="0" err="1"/>
              <a:t>tsālt</a:t>
            </a:r>
            <a:r>
              <a:rPr lang="en-US" i="1" dirty="0"/>
              <a:t>-</a:t>
            </a:r>
            <a:r>
              <a:rPr lang="en-US" dirty="0"/>
              <a:t> ‘chew’ &lt; *</a:t>
            </a:r>
            <a:r>
              <a:rPr lang="en-US" i="1" dirty="0" err="1"/>
              <a:t>delton</a:t>
            </a:r>
            <a:r>
              <a:rPr lang="en-US" dirty="0"/>
              <a:t>, c</a:t>
            </a:r>
            <a:r>
              <a:rPr lang="ru-RU" dirty="0"/>
              <a:t>р</a:t>
            </a:r>
            <a:r>
              <a:rPr lang="en-US" dirty="0"/>
              <a:t>. </a:t>
            </a:r>
            <a:r>
              <a:rPr lang="ru-RU" dirty="0" err="1"/>
              <a:t>свн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en-US" i="1" dirty="0" err="1"/>
              <a:t>zelte</a:t>
            </a:r>
            <a:r>
              <a:rPr lang="en-US" dirty="0"/>
              <a:t> ‘pastry, slice of bread’ (Pedersen 1941: 18), </a:t>
            </a:r>
            <a:r>
              <a:rPr lang="ru-RU" dirty="0"/>
              <a:t>но </a:t>
            </a:r>
            <a:r>
              <a:rPr lang="en-US" dirty="0"/>
              <a:t>c</a:t>
            </a:r>
            <a:r>
              <a:rPr lang="ru-RU" dirty="0"/>
              <a:t> долгим корневым ПИЕ</a:t>
            </a:r>
            <a:r>
              <a:rPr lang="en-US" dirty="0"/>
              <a:t> *</a:t>
            </a:r>
            <a:r>
              <a:rPr lang="en-US" i="1" dirty="0" err="1"/>
              <a:t>dēlt</a:t>
            </a:r>
            <a:r>
              <a:rPr lang="en-US" i="1" dirty="0"/>
              <a:t>-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  <a:p>
            <a:r>
              <a:rPr lang="en-US" dirty="0"/>
              <a:t>B </a:t>
            </a:r>
            <a:r>
              <a:rPr lang="en-US" i="1" dirty="0" err="1"/>
              <a:t>tsälp</a:t>
            </a:r>
            <a:r>
              <a:rPr lang="en-US" i="1" dirty="0"/>
              <a:t>-</a:t>
            </a:r>
            <a:r>
              <a:rPr lang="en-US" dirty="0"/>
              <a:t> ‘be free, escape’ </a:t>
            </a:r>
            <a:r>
              <a:rPr lang="ru-RU" dirty="0"/>
              <a:t>без ясной этимологии</a:t>
            </a:r>
            <a:r>
              <a:rPr lang="en-US" dirty="0"/>
              <a:t>. </a:t>
            </a:r>
            <a:r>
              <a:rPr lang="ru-RU" dirty="0"/>
              <a:t>Возможно</a:t>
            </a:r>
            <a:r>
              <a:rPr lang="en-US" dirty="0"/>
              <a:t>, </a:t>
            </a:r>
            <a:r>
              <a:rPr lang="ru-RU" dirty="0"/>
              <a:t>из ПИЕ</a:t>
            </a:r>
            <a:r>
              <a:rPr lang="en-US" dirty="0"/>
              <a:t> *</a:t>
            </a:r>
            <a:r>
              <a:rPr lang="en-US" i="1" dirty="0" err="1"/>
              <a:t>d</a:t>
            </a:r>
            <a:r>
              <a:rPr lang="en-US" i="1" baseline="30000" dirty="0" err="1"/>
              <a:t>h</a:t>
            </a:r>
            <a:r>
              <a:rPr lang="en-US" i="1" dirty="0" err="1"/>
              <a:t>elb</a:t>
            </a:r>
            <a:r>
              <a:rPr lang="en-US" i="1" baseline="30000" dirty="0" err="1"/>
              <a:t>h</a:t>
            </a:r>
            <a:r>
              <a:rPr lang="en-US" dirty="0"/>
              <a:t> ‘dig, excavate’ (</a:t>
            </a:r>
            <a:r>
              <a:rPr lang="ru-RU" dirty="0"/>
              <a:t>да</a:t>
            </a:r>
            <a:r>
              <a:rPr lang="en-US" dirty="0"/>
              <a:t>.</a:t>
            </a:r>
            <a:r>
              <a:rPr lang="ru-RU" dirty="0"/>
              <a:t> </a:t>
            </a:r>
            <a:r>
              <a:rPr lang="en-US" i="1" dirty="0" err="1"/>
              <a:t>delfan</a:t>
            </a:r>
            <a:r>
              <a:rPr lang="en-US" dirty="0"/>
              <a:t> ‘dig, excavate’).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414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75781-A356-460D-89D6-96FF95F23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336210"/>
          </a:xfrm>
          <a:noFill/>
        </p:spPr>
        <p:txBody>
          <a:bodyPr>
            <a:noAutofit/>
          </a:bodyPr>
          <a:lstStyle/>
          <a:p>
            <a:r>
              <a:rPr lang="ru-RU" sz="2400" dirty="0"/>
              <a:t>Глаголы на </a:t>
            </a:r>
            <a:r>
              <a:rPr lang="en-US" sz="2400" i="1" dirty="0" err="1"/>
              <a:t>ts</a:t>
            </a:r>
            <a:r>
              <a:rPr lang="en-US" sz="2400" i="1" dirty="0"/>
              <a:t>-</a:t>
            </a:r>
            <a:r>
              <a:rPr lang="en-US" sz="2400" dirty="0"/>
              <a:t> </a:t>
            </a:r>
            <a:r>
              <a:rPr lang="ru-RU" sz="2400" dirty="0"/>
              <a:t>без надежной ИЕ этимологии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88AAD5-A1AF-4EAF-9001-1E9C10BEE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666" y="1047564"/>
            <a:ext cx="11482086" cy="560181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AB </a:t>
            </a:r>
            <a:r>
              <a:rPr lang="en-US" i="1" dirty="0" err="1"/>
              <a:t>ts</a:t>
            </a:r>
            <a:r>
              <a:rPr lang="ru-RU" i="1" dirty="0"/>
              <a:t>ä</a:t>
            </a:r>
            <a:r>
              <a:rPr lang="en-US" i="1" dirty="0"/>
              <a:t>n</a:t>
            </a:r>
            <a:r>
              <a:rPr lang="ru-RU" i="1" dirty="0"/>
              <a:t>̇</a:t>
            </a:r>
            <a:r>
              <a:rPr lang="en-US" i="1" dirty="0"/>
              <a:t>k</a:t>
            </a:r>
            <a:r>
              <a:rPr lang="ru-RU" dirty="0"/>
              <a:t>- 1) ‘</a:t>
            </a:r>
            <a:r>
              <a:rPr lang="en-US" dirty="0"/>
              <a:t>rise</a:t>
            </a:r>
            <a:r>
              <a:rPr lang="ru-RU" dirty="0"/>
              <a:t>’, 2) ‘</a:t>
            </a:r>
            <a:r>
              <a:rPr lang="en-US" dirty="0"/>
              <a:t>flay</a:t>
            </a:r>
            <a:r>
              <a:rPr lang="ru-RU" dirty="0"/>
              <a:t>’ (</a:t>
            </a:r>
            <a:r>
              <a:rPr lang="en-US" dirty="0"/>
              <a:t>A </a:t>
            </a:r>
            <a:r>
              <a:rPr lang="en-US" i="1" dirty="0"/>
              <a:t>tsp</a:t>
            </a:r>
            <a:r>
              <a:rPr lang="ru-RU" i="1" dirty="0"/>
              <a:t>ä</a:t>
            </a:r>
            <a:r>
              <a:rPr lang="en-US" i="1" dirty="0"/>
              <a:t>n</a:t>
            </a:r>
            <a:r>
              <a:rPr lang="ru-RU" i="1" dirty="0"/>
              <a:t>̇</a:t>
            </a:r>
            <a:r>
              <a:rPr lang="en-US" i="1" dirty="0"/>
              <a:t>k</a:t>
            </a:r>
            <a:r>
              <a:rPr lang="ru-RU" dirty="0"/>
              <a:t>-) &lt; ПИЕ *</a:t>
            </a:r>
            <a:r>
              <a:rPr lang="en-US" i="1" dirty="0" err="1"/>
              <a:t>d</a:t>
            </a:r>
            <a:r>
              <a:rPr lang="en-US" i="1" baseline="30000" dirty="0" err="1"/>
              <a:t>h</a:t>
            </a:r>
            <a:r>
              <a:rPr lang="en-US" i="1" dirty="0" err="1"/>
              <a:t>eng</a:t>
            </a:r>
            <a:r>
              <a:rPr lang="en-US" i="1" baseline="30000" dirty="0" err="1"/>
              <a:t>h</a:t>
            </a:r>
            <a:r>
              <a:rPr lang="ru-RU" dirty="0"/>
              <a:t>- ‘</a:t>
            </a:r>
            <a:r>
              <a:rPr lang="en-US" dirty="0"/>
              <a:t>reach</a:t>
            </a:r>
            <a:r>
              <a:rPr lang="ru-RU" dirty="0"/>
              <a:t>, </a:t>
            </a:r>
            <a:r>
              <a:rPr lang="en-US" dirty="0"/>
              <a:t>grip strongly</a:t>
            </a:r>
            <a:r>
              <a:rPr lang="ru-RU" dirty="0"/>
              <a:t>’ (</a:t>
            </a:r>
            <a:r>
              <a:rPr lang="ru-RU" dirty="0" err="1"/>
              <a:t>скт</a:t>
            </a:r>
            <a:r>
              <a:rPr lang="en-US" dirty="0"/>
              <a:t> </a:t>
            </a:r>
            <a:r>
              <a:rPr lang="en-US" i="1" dirty="0" err="1"/>
              <a:t>daghn</a:t>
            </a:r>
            <a:r>
              <a:rPr lang="ru-RU" i="1" dirty="0"/>
              <a:t>ó</a:t>
            </a:r>
            <a:r>
              <a:rPr lang="en-US" i="1" dirty="0" err="1"/>
              <a:t>ti</a:t>
            </a:r>
            <a:r>
              <a:rPr lang="ru-RU" dirty="0"/>
              <a:t> ‘</a:t>
            </a:r>
            <a:r>
              <a:rPr lang="en-US" dirty="0"/>
              <a:t>reaches</a:t>
            </a:r>
            <a:r>
              <a:rPr lang="ru-RU" dirty="0"/>
              <a:t>’) или ПИЕ *</a:t>
            </a:r>
            <a:r>
              <a:rPr lang="en-US" b="1" i="1" dirty="0" err="1"/>
              <a:t>teng</a:t>
            </a:r>
            <a:r>
              <a:rPr lang="en-US" b="1" i="1" baseline="30000" dirty="0" err="1"/>
              <a:t>h</a:t>
            </a:r>
            <a:r>
              <a:rPr lang="ru-RU" dirty="0"/>
              <a:t>- ‘</a:t>
            </a:r>
            <a:r>
              <a:rPr lang="en-US" dirty="0"/>
              <a:t>pull</a:t>
            </a:r>
            <a:r>
              <a:rPr lang="ru-RU" dirty="0"/>
              <a:t>’ (</a:t>
            </a:r>
            <a:r>
              <a:rPr lang="en-US" dirty="0"/>
              <a:t>Adams </a:t>
            </a:r>
            <a:r>
              <a:rPr lang="ru-RU" dirty="0"/>
              <a:t>2013: 803).</a:t>
            </a:r>
            <a:endParaRPr lang="en-US" dirty="0"/>
          </a:p>
          <a:p>
            <a:r>
              <a:rPr lang="en-US" dirty="0"/>
              <a:t>B </a:t>
            </a:r>
            <a:r>
              <a:rPr lang="en-US" i="1" dirty="0" err="1"/>
              <a:t>ts</a:t>
            </a:r>
            <a:r>
              <a:rPr lang="ru-RU" i="1" dirty="0"/>
              <a:t>ā</a:t>
            </a:r>
            <a:r>
              <a:rPr lang="en-US" i="1" dirty="0" err="1"/>
              <a:t>rw</a:t>
            </a:r>
            <a:r>
              <a:rPr lang="ru-RU" dirty="0"/>
              <a:t>- ‘</a:t>
            </a:r>
            <a:r>
              <a:rPr lang="en-US" dirty="0"/>
              <a:t>take courage</a:t>
            </a:r>
            <a:r>
              <a:rPr lang="ru-RU" dirty="0"/>
              <a:t>; </a:t>
            </a:r>
            <a:r>
              <a:rPr lang="en-US" i="1" dirty="0" err="1"/>
              <a:t>Kaus</a:t>
            </a:r>
            <a:r>
              <a:rPr lang="ru-RU" dirty="0"/>
              <a:t>. </a:t>
            </a:r>
            <a:r>
              <a:rPr lang="en-US" dirty="0"/>
              <a:t>encourage</a:t>
            </a:r>
            <a:r>
              <a:rPr lang="ru-RU" dirty="0"/>
              <a:t>’ &lt; **</a:t>
            </a:r>
            <a:r>
              <a:rPr lang="en-US" b="1" i="1" dirty="0"/>
              <a:t>t</a:t>
            </a:r>
            <a:r>
              <a:rPr lang="ru-RU" b="1" i="1" dirty="0"/>
              <a:t>ē</a:t>
            </a:r>
            <a:r>
              <a:rPr lang="en-US" b="1" i="1" dirty="0" err="1"/>
              <a:t>rp</a:t>
            </a:r>
            <a:r>
              <a:rPr lang="ru-RU" b="1" dirty="0"/>
              <a:t>- </a:t>
            </a:r>
            <a:r>
              <a:rPr lang="ru-RU" dirty="0"/>
              <a:t>(?) от *</a:t>
            </a:r>
            <a:r>
              <a:rPr lang="en-US" i="1" dirty="0" err="1"/>
              <a:t>terp</a:t>
            </a:r>
            <a:r>
              <a:rPr lang="ru-RU" dirty="0"/>
              <a:t>- ‘</a:t>
            </a:r>
            <a:r>
              <a:rPr lang="en-US" dirty="0"/>
              <a:t>be satisfied</a:t>
            </a:r>
            <a:r>
              <a:rPr lang="ru-RU" dirty="0"/>
              <a:t>’ ср. </a:t>
            </a:r>
            <a:r>
              <a:rPr lang="ru-RU" dirty="0" err="1"/>
              <a:t>скт</a:t>
            </a:r>
            <a:r>
              <a:rPr lang="ru-RU" dirty="0"/>
              <a:t>. </a:t>
            </a:r>
            <a:r>
              <a:rPr lang="en-US" i="1" dirty="0" err="1"/>
              <a:t>tarpati</a:t>
            </a:r>
            <a:r>
              <a:rPr lang="ru-RU" dirty="0"/>
              <a:t> ‘</a:t>
            </a:r>
            <a:r>
              <a:rPr lang="en-US" dirty="0"/>
              <a:t>satisfies oneself</a:t>
            </a:r>
            <a:r>
              <a:rPr lang="ru-RU" dirty="0"/>
              <a:t>’, гр. </a:t>
            </a:r>
            <a:r>
              <a:rPr lang="en-US" i="1" dirty="0"/>
              <a:t>t</a:t>
            </a:r>
            <a:r>
              <a:rPr lang="ru-RU" i="1" dirty="0"/>
              <a:t>é</a:t>
            </a:r>
            <a:r>
              <a:rPr lang="en-US" i="1" dirty="0" err="1"/>
              <a:t>rpomai</a:t>
            </a:r>
            <a:r>
              <a:rPr lang="ru-RU" dirty="0"/>
              <a:t> ‘</a:t>
            </a:r>
            <a:r>
              <a:rPr lang="en-US" dirty="0"/>
              <a:t>am satisfied</a:t>
            </a:r>
            <a:r>
              <a:rPr lang="ru-RU" dirty="0"/>
              <a:t>’ (</a:t>
            </a:r>
            <a:r>
              <a:rPr lang="en-US" dirty="0"/>
              <a:t>Pedersen</a:t>
            </a:r>
            <a:r>
              <a:rPr lang="ru-RU" dirty="0"/>
              <a:t> 1941: 19)</a:t>
            </a:r>
            <a:r>
              <a:rPr lang="en-US" dirty="0"/>
              <a:t>.</a:t>
            </a:r>
          </a:p>
          <a:p>
            <a:r>
              <a:rPr lang="en-US" dirty="0"/>
              <a:t>B </a:t>
            </a:r>
            <a:r>
              <a:rPr lang="en-US" i="1" dirty="0"/>
              <a:t>tsāk</a:t>
            </a:r>
            <a:r>
              <a:rPr lang="en-US" i="1" baseline="30000" dirty="0"/>
              <a:t>2</a:t>
            </a:r>
            <a:r>
              <a:rPr lang="en-US" i="1" dirty="0"/>
              <a:t>-</a:t>
            </a:r>
            <a:r>
              <a:rPr lang="en-US" dirty="0"/>
              <a:t> ‘bite, pierce’ </a:t>
            </a:r>
            <a:r>
              <a:rPr lang="ru-RU" dirty="0"/>
              <a:t>без хорошей этимологии</a:t>
            </a:r>
            <a:r>
              <a:rPr lang="en-US" dirty="0"/>
              <a:t>: PIE *</a:t>
            </a:r>
            <a:r>
              <a:rPr lang="en-US" i="1" dirty="0"/>
              <a:t>dāk̂neh</a:t>
            </a:r>
            <a:r>
              <a:rPr lang="en-US" baseline="-25000" dirty="0"/>
              <a:t>2</a:t>
            </a:r>
            <a:r>
              <a:rPr lang="en-US" dirty="0"/>
              <a:t>- </a:t>
            </a:r>
            <a:r>
              <a:rPr lang="ru-RU" dirty="0"/>
              <a:t>(гр. </a:t>
            </a:r>
            <a:r>
              <a:rPr lang="en-US" i="1" dirty="0" err="1"/>
              <a:t>dáknō</a:t>
            </a:r>
            <a:r>
              <a:rPr lang="en-US" dirty="0"/>
              <a:t> ‘I bite’, </a:t>
            </a:r>
            <a:r>
              <a:rPr lang="ru-RU" dirty="0" err="1"/>
              <a:t>скт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en-US" i="1" dirty="0" err="1"/>
              <a:t>dáśati</a:t>
            </a:r>
            <a:r>
              <a:rPr lang="en-US" dirty="0"/>
              <a:t> ‘he bites’</a:t>
            </a:r>
            <a:r>
              <a:rPr lang="ru-RU" dirty="0"/>
              <a:t>)</a:t>
            </a:r>
            <a:r>
              <a:rPr lang="en-US" dirty="0"/>
              <a:t> </a:t>
            </a:r>
            <a:r>
              <a:rPr lang="ru-RU" dirty="0"/>
              <a:t>или же</a:t>
            </a:r>
            <a:r>
              <a:rPr lang="en-US" dirty="0"/>
              <a:t> *</a:t>
            </a:r>
            <a:r>
              <a:rPr lang="en-US" b="1" i="1" dirty="0" err="1"/>
              <a:t>steg</a:t>
            </a:r>
            <a:r>
              <a:rPr lang="en-US" b="1" i="1" baseline="30000" dirty="0" err="1"/>
              <a:t>h</a:t>
            </a:r>
            <a:r>
              <a:rPr lang="en-US" i="1" dirty="0"/>
              <a:t>-</a:t>
            </a:r>
            <a:r>
              <a:rPr lang="en-US" dirty="0"/>
              <a:t> ‘sting, stick,’ </a:t>
            </a:r>
            <a:r>
              <a:rPr lang="ru-RU" dirty="0"/>
              <a:t>(</a:t>
            </a:r>
            <a:r>
              <a:rPr lang="en-US" dirty="0"/>
              <a:t>OE </a:t>
            </a:r>
            <a:r>
              <a:rPr lang="en-US" i="1" dirty="0" err="1"/>
              <a:t>stingan</a:t>
            </a:r>
            <a:r>
              <a:rPr lang="en-US" dirty="0"/>
              <a:t> ‘to sting,’ Russ. </a:t>
            </a:r>
            <a:r>
              <a:rPr lang="en-US" i="1" dirty="0" err="1"/>
              <a:t>stegát</a:t>
            </a:r>
            <a:r>
              <a:rPr lang="ru-RU" i="1" dirty="0"/>
              <a:t>ь</a:t>
            </a:r>
            <a:r>
              <a:rPr lang="ru-RU" dirty="0"/>
              <a:t>)</a:t>
            </a:r>
            <a:endParaRPr lang="en-US" dirty="0"/>
          </a:p>
          <a:p>
            <a:pPr marL="0" indent="0">
              <a:buNone/>
            </a:pPr>
            <a:endParaRPr lang="ru-RU" dirty="0"/>
          </a:p>
          <a:p>
            <a:r>
              <a:rPr lang="en-US" dirty="0"/>
              <a:t>AB </a:t>
            </a:r>
            <a:r>
              <a:rPr lang="en-US" i="1" dirty="0" err="1"/>
              <a:t>ts</a:t>
            </a:r>
            <a:r>
              <a:rPr lang="ru-RU" i="1" dirty="0"/>
              <a:t>ä</a:t>
            </a:r>
            <a:r>
              <a:rPr lang="en-US" i="1" dirty="0" err="1"/>
              <a:t>rk</a:t>
            </a:r>
            <a:r>
              <a:rPr lang="ru-RU" dirty="0"/>
              <a:t>- ‘</a:t>
            </a:r>
            <a:r>
              <a:rPr lang="en-US" dirty="0"/>
              <a:t>heat</a:t>
            </a:r>
            <a:r>
              <a:rPr lang="ru-RU" dirty="0"/>
              <a:t>, </a:t>
            </a:r>
            <a:r>
              <a:rPr lang="en-US" dirty="0"/>
              <a:t>burn</a:t>
            </a:r>
            <a:r>
              <a:rPr lang="ru-RU" dirty="0"/>
              <a:t>’ без ясной этимологии</a:t>
            </a:r>
          </a:p>
          <a:p>
            <a:r>
              <a:rPr lang="en-US" dirty="0"/>
              <a:t>AB </a:t>
            </a:r>
            <a:r>
              <a:rPr lang="en-US" i="1" dirty="0" err="1"/>
              <a:t>tsit</a:t>
            </a:r>
            <a:r>
              <a:rPr lang="ru-RU" dirty="0"/>
              <a:t>- ‘</a:t>
            </a:r>
            <a:r>
              <a:rPr lang="en-US" dirty="0"/>
              <a:t>touch</a:t>
            </a:r>
            <a:r>
              <a:rPr lang="ru-RU" dirty="0"/>
              <a:t>’ без ясной этимологии</a:t>
            </a:r>
          </a:p>
          <a:p>
            <a:r>
              <a:rPr lang="en-US" dirty="0"/>
              <a:t>AB </a:t>
            </a:r>
            <a:r>
              <a:rPr lang="en-US" i="1" dirty="0" err="1"/>
              <a:t>tsip</a:t>
            </a:r>
            <a:r>
              <a:rPr lang="ru-RU" dirty="0"/>
              <a:t>- ‘</a:t>
            </a:r>
            <a:r>
              <a:rPr lang="en-US" dirty="0"/>
              <a:t>dance</a:t>
            </a:r>
            <a:r>
              <a:rPr lang="ru-RU" dirty="0"/>
              <a:t>’ без ясной этимологии</a:t>
            </a:r>
          </a:p>
          <a:p>
            <a:r>
              <a:rPr lang="de-DE" dirty="0"/>
              <a:t>AB </a:t>
            </a:r>
            <a:r>
              <a:rPr lang="de-DE" i="1" dirty="0" err="1"/>
              <a:t>tsuk</a:t>
            </a:r>
            <a:r>
              <a:rPr lang="ru-RU" dirty="0"/>
              <a:t>- ‘</a:t>
            </a:r>
            <a:r>
              <a:rPr lang="de-DE" dirty="0" err="1"/>
              <a:t>drink</a:t>
            </a:r>
            <a:r>
              <a:rPr lang="ru-RU" dirty="0"/>
              <a:t>, </a:t>
            </a:r>
            <a:r>
              <a:rPr lang="de-DE" dirty="0" err="1"/>
              <a:t>suck</a:t>
            </a:r>
            <a:r>
              <a:rPr lang="de-DE" dirty="0"/>
              <a:t> out</a:t>
            </a:r>
            <a:r>
              <a:rPr lang="ru-RU" dirty="0"/>
              <a:t>’ без ясной этимологии</a:t>
            </a:r>
          </a:p>
          <a:p>
            <a:pPr marL="0" indent="0">
              <a:buNone/>
            </a:pPr>
            <a:endParaRPr lang="ru-RU" dirty="0"/>
          </a:p>
          <a:p>
            <a:r>
              <a:rPr lang="de-DE" dirty="0"/>
              <a:t>AB </a:t>
            </a:r>
            <a:r>
              <a:rPr lang="de-DE" i="1" dirty="0" err="1"/>
              <a:t>ts</a:t>
            </a:r>
            <a:r>
              <a:rPr lang="ru-RU" i="1" dirty="0"/>
              <a:t>ā</a:t>
            </a:r>
            <a:r>
              <a:rPr lang="de-DE" i="1" dirty="0"/>
              <a:t>k</a:t>
            </a:r>
            <a:r>
              <a:rPr lang="ru-RU" baseline="30000" dirty="0"/>
              <a:t>1</a:t>
            </a:r>
            <a:r>
              <a:rPr lang="ru-RU" dirty="0"/>
              <a:t>- ‘</a:t>
            </a:r>
            <a:r>
              <a:rPr lang="de-DE" dirty="0" err="1"/>
              <a:t>glow</a:t>
            </a:r>
            <a:r>
              <a:rPr lang="ru-RU" dirty="0"/>
              <a:t>’ ? &lt; </a:t>
            </a:r>
            <a:r>
              <a:rPr lang="de-DE" i="1" dirty="0" err="1"/>
              <a:t>ts</a:t>
            </a:r>
            <a:r>
              <a:rPr lang="ru-RU" i="1" dirty="0"/>
              <a:t>ä</a:t>
            </a:r>
            <a:r>
              <a:rPr lang="de-DE" i="1" dirty="0"/>
              <a:t>k</a:t>
            </a:r>
            <a:r>
              <a:rPr lang="ru-RU" dirty="0"/>
              <a:t>- (ср.</a:t>
            </a:r>
            <a:r>
              <a:rPr lang="en-US" dirty="0"/>
              <a:t> c</a:t>
            </a:r>
            <a:r>
              <a:rPr lang="ru-RU" dirty="0"/>
              <a:t> </a:t>
            </a:r>
            <a:r>
              <a:rPr lang="en-US" i="1" dirty="0"/>
              <a:t>y</a:t>
            </a:r>
            <a:r>
              <a:rPr lang="ru-RU" i="1" dirty="0"/>
              <a:t>ä</a:t>
            </a:r>
            <a:r>
              <a:rPr lang="de-DE" i="1" dirty="0"/>
              <a:t>m</a:t>
            </a:r>
            <a:r>
              <a:rPr lang="ru-RU" dirty="0"/>
              <a:t>- ‘</a:t>
            </a:r>
            <a:r>
              <a:rPr lang="en-US" dirty="0"/>
              <a:t>achieve</a:t>
            </a:r>
            <a:r>
              <a:rPr lang="ru-RU" dirty="0"/>
              <a:t>’ и </a:t>
            </a:r>
            <a:r>
              <a:rPr lang="de-DE" i="1" dirty="0"/>
              <a:t>y</a:t>
            </a:r>
            <a:r>
              <a:rPr lang="ru-RU" i="1" dirty="0"/>
              <a:t>ā</a:t>
            </a:r>
            <a:r>
              <a:rPr lang="de-DE" i="1" dirty="0"/>
              <a:t>m</a:t>
            </a:r>
            <a:r>
              <a:rPr lang="ru-RU" dirty="0"/>
              <a:t>- ‘</a:t>
            </a:r>
            <a:r>
              <a:rPr lang="en-US" dirty="0"/>
              <a:t>to do</a:t>
            </a:r>
            <a:r>
              <a:rPr lang="ru-RU" dirty="0"/>
              <a:t>’, </a:t>
            </a:r>
            <a:r>
              <a:rPr lang="en-US" i="1" dirty="0"/>
              <a:t>n</a:t>
            </a:r>
            <a:r>
              <a:rPr lang="ru-RU" i="1" dirty="0"/>
              <a:t>ä</a:t>
            </a:r>
            <a:r>
              <a:rPr lang="de-DE" dirty="0"/>
              <a:t>k</a:t>
            </a:r>
            <a:r>
              <a:rPr lang="ru-RU" dirty="0"/>
              <a:t>- ‘</a:t>
            </a:r>
            <a:r>
              <a:rPr lang="en-US" dirty="0"/>
              <a:t>destroy</a:t>
            </a:r>
            <a:r>
              <a:rPr lang="ru-RU" dirty="0"/>
              <a:t>’ и </a:t>
            </a:r>
            <a:r>
              <a:rPr lang="ru-RU" i="1" dirty="0" err="1"/>
              <a:t>nāk</a:t>
            </a:r>
            <a:r>
              <a:rPr lang="ru-RU" dirty="0"/>
              <a:t>- ‘</a:t>
            </a:r>
            <a:r>
              <a:rPr lang="ru-RU" dirty="0" err="1"/>
              <a:t>reprove</a:t>
            </a:r>
            <a:r>
              <a:rPr lang="en-US" dirty="0"/>
              <a:t>’).</a:t>
            </a:r>
            <a:endParaRPr lang="ru-RU" dirty="0"/>
          </a:p>
          <a:p>
            <a:r>
              <a:rPr lang="en-US" dirty="0"/>
              <a:t>B </a:t>
            </a:r>
            <a:r>
              <a:rPr lang="en-US" i="1" dirty="0" err="1"/>
              <a:t>tsāp</a:t>
            </a:r>
            <a:r>
              <a:rPr lang="en-US" dirty="0"/>
              <a:t>- ‘crush, pierce, mash’ </a:t>
            </a:r>
            <a:r>
              <a:rPr lang="ru-RU" dirty="0"/>
              <a:t>без ясной этимологии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35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25757F-523B-4A1C-850B-253561A3A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29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B0BE29-198A-45BC-A87B-1F2950830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0012"/>
            <a:ext cx="10515600" cy="53069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Отсутствие палатализации начальных согласных в презенсе большинства глаголов (</a:t>
            </a:r>
            <a:r>
              <a:rPr lang="en-US" dirty="0"/>
              <a:t>Winter</a:t>
            </a:r>
            <a:r>
              <a:rPr lang="ru-RU" dirty="0"/>
              <a:t> 1962: 23), ср.: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AB </a:t>
            </a:r>
            <a:r>
              <a:rPr lang="en-US" i="1" dirty="0" err="1"/>
              <a:t>tärk</a:t>
            </a:r>
            <a:r>
              <a:rPr lang="en-US" i="1" dirty="0"/>
              <a:t>-</a:t>
            </a:r>
            <a:r>
              <a:rPr lang="en-US" dirty="0"/>
              <a:t> ‘let, allow’ &lt; *</a:t>
            </a:r>
            <a:r>
              <a:rPr lang="en-US" i="1" dirty="0" err="1"/>
              <a:t>TerK</a:t>
            </a:r>
            <a:r>
              <a:rPr lang="en-US" i="1" dirty="0"/>
              <a:t>-</a:t>
            </a:r>
            <a:r>
              <a:rPr lang="en-US" dirty="0"/>
              <a:t> (Hitt. </a:t>
            </a:r>
            <a:r>
              <a:rPr lang="en-US" i="1" dirty="0" err="1"/>
              <a:t>tarna</a:t>
            </a:r>
            <a:r>
              <a:rPr lang="en-US" i="1" dirty="0"/>
              <a:t>-</a:t>
            </a:r>
            <a:r>
              <a:rPr lang="en-US" dirty="0"/>
              <a:t> ‘let, release’)</a:t>
            </a:r>
            <a:endParaRPr lang="ru-RU" dirty="0"/>
          </a:p>
          <a:p>
            <a:r>
              <a:rPr lang="de-DE" dirty="0"/>
              <a:t>AB </a:t>
            </a:r>
            <a:r>
              <a:rPr lang="de-DE" i="1" dirty="0" err="1"/>
              <a:t>kärs</a:t>
            </a:r>
            <a:r>
              <a:rPr lang="de-DE" i="1" dirty="0"/>
              <a:t>-</a:t>
            </a:r>
            <a:r>
              <a:rPr lang="de-DE" dirty="0"/>
              <a:t> ‘</a:t>
            </a:r>
            <a:r>
              <a:rPr lang="de-DE" dirty="0" err="1"/>
              <a:t>know</a:t>
            </a:r>
            <a:r>
              <a:rPr lang="de-DE" dirty="0"/>
              <a:t>’ &lt; *</a:t>
            </a:r>
            <a:r>
              <a:rPr lang="de-DE" i="1" dirty="0" err="1"/>
              <a:t>kers</a:t>
            </a:r>
            <a:r>
              <a:rPr lang="de-DE" i="1" dirty="0"/>
              <a:t>-</a:t>
            </a:r>
            <a:r>
              <a:rPr lang="de-DE" dirty="0"/>
              <a:t> ‘</a:t>
            </a:r>
            <a:r>
              <a:rPr lang="de-DE" dirty="0" err="1"/>
              <a:t>cut</a:t>
            </a:r>
            <a:r>
              <a:rPr lang="de-DE" dirty="0"/>
              <a:t>’</a:t>
            </a:r>
            <a:endParaRPr lang="ru-RU" dirty="0"/>
          </a:p>
          <a:p>
            <a:r>
              <a:rPr lang="de-DE" dirty="0"/>
              <a:t>AB </a:t>
            </a:r>
            <a:r>
              <a:rPr lang="de-DE" i="1" dirty="0" err="1"/>
              <a:t>näm</a:t>
            </a:r>
            <a:r>
              <a:rPr lang="de-DE" i="1" dirty="0"/>
              <a:t>-</a:t>
            </a:r>
            <a:r>
              <a:rPr lang="de-DE" dirty="0"/>
              <a:t> ‘</a:t>
            </a:r>
            <a:r>
              <a:rPr lang="de-DE" dirty="0" err="1"/>
              <a:t>bend</a:t>
            </a:r>
            <a:r>
              <a:rPr lang="de-DE" dirty="0"/>
              <a:t>’ &lt; *</a:t>
            </a:r>
            <a:r>
              <a:rPr lang="de-DE" i="1" dirty="0" err="1"/>
              <a:t>nem</a:t>
            </a:r>
            <a:r>
              <a:rPr lang="de-DE" i="1" dirty="0"/>
              <a:t>-</a:t>
            </a:r>
            <a:r>
              <a:rPr lang="de-DE" dirty="0"/>
              <a:t> '</a:t>
            </a:r>
            <a:r>
              <a:rPr lang="de-DE" dirty="0" err="1"/>
              <a:t>bend</a:t>
            </a:r>
            <a:r>
              <a:rPr lang="de-DE" dirty="0"/>
              <a:t>'</a:t>
            </a:r>
            <a:endParaRPr lang="ru-RU" dirty="0"/>
          </a:p>
          <a:p>
            <a:r>
              <a:rPr lang="de-DE" dirty="0"/>
              <a:t>AB </a:t>
            </a:r>
            <a:r>
              <a:rPr lang="de-DE" i="1" dirty="0"/>
              <a:t>nu</a:t>
            </a:r>
            <a:r>
              <a:rPr lang="ru-RU" dirty="0"/>
              <a:t>- '</a:t>
            </a:r>
            <a:r>
              <a:rPr lang="de-DE" dirty="0" err="1"/>
              <a:t>cry</a:t>
            </a:r>
            <a:r>
              <a:rPr lang="de-DE" dirty="0"/>
              <a:t> out</a:t>
            </a:r>
            <a:r>
              <a:rPr lang="ru-RU" dirty="0"/>
              <a:t>' &lt; *</a:t>
            </a:r>
            <a:r>
              <a:rPr lang="de-DE" i="1" dirty="0"/>
              <a:t>neu</a:t>
            </a:r>
            <a:r>
              <a:rPr lang="ru-RU" dirty="0"/>
              <a:t>-</a:t>
            </a:r>
            <a:r>
              <a:rPr lang="en-US" dirty="0"/>
              <a:t> (</a:t>
            </a:r>
            <a:r>
              <a:rPr lang="ru-RU" dirty="0" err="1"/>
              <a:t>скт</a:t>
            </a:r>
            <a:r>
              <a:rPr lang="ru-RU" dirty="0"/>
              <a:t>. </a:t>
            </a:r>
            <a:r>
              <a:rPr lang="en-US" i="1" dirty="0"/>
              <a:t>n</a:t>
            </a:r>
            <a:r>
              <a:rPr lang="ru-RU" i="1" dirty="0"/>
              <a:t>á</a:t>
            </a:r>
            <a:r>
              <a:rPr lang="en-US" i="1" dirty="0" err="1"/>
              <a:t>vate</a:t>
            </a:r>
            <a:r>
              <a:rPr lang="en-US" i="1" dirty="0"/>
              <a:t> </a:t>
            </a:r>
            <a:r>
              <a:rPr lang="en-US" dirty="0"/>
              <a:t>‘cry out, praise’)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(Бурлак 2000: 104-105): </a:t>
            </a:r>
          </a:p>
          <a:p>
            <a:pPr marL="0" indent="0">
              <a:buNone/>
            </a:pPr>
            <a:r>
              <a:rPr lang="ru-RU" dirty="0"/>
              <a:t>“Видимо, в </a:t>
            </a:r>
            <a:r>
              <a:rPr lang="ru-RU" dirty="0" err="1"/>
              <a:t>пратохарском</a:t>
            </a:r>
            <a:r>
              <a:rPr lang="ru-RU" dirty="0"/>
              <a:t> языке произошла перестройка индоевропейского аблаута, в результате которой в основе наст. </a:t>
            </a:r>
            <a:r>
              <a:rPr lang="ru-RU" dirty="0" err="1"/>
              <a:t>вр</a:t>
            </a:r>
            <a:r>
              <a:rPr lang="ru-RU" dirty="0"/>
              <a:t>. стала выступать новая *ǝ-ступень, частично совпавшая с нулевой ступенью (поскольку и.-е. *-СС- &gt; </a:t>
            </a:r>
            <a:r>
              <a:rPr lang="ru-RU" dirty="0" err="1"/>
              <a:t>пратох</a:t>
            </a:r>
            <a:r>
              <a:rPr lang="ru-RU" dirty="0"/>
              <a:t>. *-</a:t>
            </a:r>
            <a:r>
              <a:rPr lang="ru-RU" dirty="0" err="1"/>
              <a:t>Сǝ</a:t>
            </a:r>
            <a:r>
              <a:rPr lang="en-US" dirty="0"/>
              <a:t>C</a:t>
            </a:r>
            <a:r>
              <a:rPr lang="ru-RU" dirty="0"/>
              <a:t>-”.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54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8300A-7D1D-4368-924B-66E51EBF0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590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b="1" dirty="0"/>
              <a:t>2) 	-</a:t>
            </a:r>
            <a:r>
              <a:rPr lang="de-DE" sz="2400" b="1" i="1" dirty="0" err="1"/>
              <a:t>ts</a:t>
            </a:r>
            <a:r>
              <a:rPr lang="ru-RU" sz="2400" b="1" dirty="0"/>
              <a:t>- в середине слова отражает ПИЕ *</a:t>
            </a:r>
            <a:r>
              <a:rPr lang="en-US" sz="2400" b="1" i="1" dirty="0" err="1"/>
              <a:t>ti</a:t>
            </a:r>
            <a:r>
              <a:rPr lang="ru-RU" sz="2400" b="1" dirty="0"/>
              <a:t> и *</a:t>
            </a:r>
            <a:r>
              <a:rPr lang="en-US" sz="2400" b="1" i="1" dirty="0" err="1"/>
              <a:t>t</a:t>
            </a:r>
            <a:r>
              <a:rPr lang="en-US" sz="2400" b="1" dirty="0" err="1"/>
              <a:t>i</a:t>
            </a:r>
            <a:r>
              <a:rPr lang="ru-RU" sz="2400" b="1" i="1" dirty="0"/>
              <a:t>̯</a:t>
            </a:r>
            <a:r>
              <a:rPr lang="ru-RU" sz="2400" b="1" dirty="0"/>
              <a:t> / *</a:t>
            </a:r>
            <a:r>
              <a:rPr lang="en-US" sz="2400" b="1" i="1" dirty="0" err="1"/>
              <a:t>d</a:t>
            </a:r>
            <a:r>
              <a:rPr lang="en-US" sz="2400" b="1" i="1" baseline="30000" dirty="0" err="1"/>
              <a:t>h</a:t>
            </a:r>
            <a:r>
              <a:rPr lang="en-US" sz="2400" b="1" i="1" dirty="0" err="1"/>
              <a:t>i</a:t>
            </a:r>
            <a:r>
              <a:rPr lang="ru-RU" sz="2400" b="1" i="1" dirty="0"/>
              <a:t>̯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841352-DC5E-407D-9804-7FF1CE14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154098"/>
            <a:ext cx="10515600" cy="502286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Inf AB</a:t>
            </a:r>
            <a:r>
              <a:rPr lang="ru-RU" dirty="0"/>
              <a:t> -</a:t>
            </a:r>
            <a:r>
              <a:rPr lang="en-US" i="1" dirty="0" err="1"/>
              <a:t>tsi</a:t>
            </a:r>
            <a:r>
              <a:rPr lang="ru-RU" dirty="0"/>
              <a:t> &lt; *</a:t>
            </a:r>
            <a:r>
              <a:rPr lang="en-US" i="1" dirty="0" err="1"/>
              <a:t>dhi</a:t>
            </a:r>
            <a:r>
              <a:rPr lang="ru-RU" i="1" dirty="0"/>
              <a:t>̯ō</a:t>
            </a:r>
            <a:r>
              <a:rPr lang="en-US" i="1" dirty="0" err="1"/>
              <a:t>i</a:t>
            </a:r>
            <a:r>
              <a:rPr lang="ru-RU" i="1" dirty="0"/>
              <a:t>̯</a:t>
            </a:r>
            <a:r>
              <a:rPr lang="ru-RU" dirty="0"/>
              <a:t>, ср. вед. -</a:t>
            </a:r>
            <a:r>
              <a:rPr lang="en-US" i="1" dirty="0" err="1"/>
              <a:t>dhyai</a:t>
            </a:r>
            <a:r>
              <a:rPr lang="ru-RU" dirty="0"/>
              <a:t> (</a:t>
            </a:r>
            <a:r>
              <a:rPr lang="ru-RU" dirty="0" err="1"/>
              <a:t>Эванджелисти</a:t>
            </a:r>
            <a:r>
              <a:rPr lang="ru-RU" dirty="0"/>
              <a:t> 1959: 113).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A -</a:t>
            </a:r>
            <a:r>
              <a:rPr lang="ru-RU" i="1" dirty="0" err="1"/>
              <a:t>ts</a:t>
            </a:r>
            <a:r>
              <a:rPr lang="ru-RU" dirty="0"/>
              <a:t>, B -</a:t>
            </a:r>
            <a:r>
              <a:rPr lang="ru-RU" i="1" dirty="0" err="1"/>
              <a:t>tstse</a:t>
            </a:r>
            <a:r>
              <a:rPr lang="ru-RU" dirty="0"/>
              <a:t> &lt; ПИЕ *-</a:t>
            </a:r>
            <a:r>
              <a:rPr lang="ru-RU" i="1" dirty="0" err="1"/>
              <a:t>ti̯o</a:t>
            </a:r>
            <a:r>
              <a:rPr lang="ru-RU" dirty="0"/>
              <a:t>- </a:t>
            </a:r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dirty="0" err="1"/>
              <a:t>Meillet</a:t>
            </a:r>
            <a:r>
              <a:rPr lang="ru-RU" dirty="0"/>
              <a:t> 1911:146; </a:t>
            </a:r>
            <a:r>
              <a:rPr lang="ru-RU" dirty="0" err="1"/>
              <a:t>Hilmarsson</a:t>
            </a:r>
            <a:r>
              <a:rPr lang="ru-RU" dirty="0"/>
              <a:t> 1986:260; </a:t>
            </a:r>
            <a:r>
              <a:rPr lang="ru-RU" dirty="0" err="1"/>
              <a:t>Fellner</a:t>
            </a:r>
            <a:r>
              <a:rPr lang="ru-RU" dirty="0"/>
              <a:t> 2014a: 52)</a:t>
            </a:r>
            <a:r>
              <a:rPr lang="en-US" dirty="0"/>
              <a:t>, </a:t>
            </a:r>
            <a:r>
              <a:rPr lang="ru-RU" dirty="0"/>
              <a:t>ср. вед. </a:t>
            </a:r>
            <a:r>
              <a:rPr lang="ru-RU" i="1" dirty="0" err="1"/>
              <a:t>santiya</a:t>
            </a:r>
            <a:r>
              <a:rPr lang="ru-RU" dirty="0"/>
              <a:t> ‘</a:t>
            </a:r>
            <a:r>
              <a:rPr lang="ru-RU" dirty="0" err="1"/>
              <a:t>benign</a:t>
            </a:r>
            <a:r>
              <a:rPr lang="ru-RU" dirty="0"/>
              <a:t>’, </a:t>
            </a:r>
            <a:r>
              <a:rPr lang="ru-RU" i="1" dirty="0" err="1"/>
              <a:t>ápatya</a:t>
            </a:r>
            <a:r>
              <a:rPr lang="ru-RU" dirty="0"/>
              <a:t> ‘</a:t>
            </a:r>
            <a:r>
              <a:rPr lang="ru-RU" dirty="0" err="1"/>
              <a:t>descendant</a:t>
            </a:r>
            <a:r>
              <a:rPr lang="ru-RU" dirty="0"/>
              <a:t>’, </a:t>
            </a:r>
            <a:r>
              <a:rPr lang="ru-RU" dirty="0" err="1"/>
              <a:t>хет</a:t>
            </a:r>
            <a:r>
              <a:rPr lang="ru-RU" dirty="0"/>
              <a:t>. </a:t>
            </a:r>
            <a:r>
              <a:rPr lang="ru-RU" i="1" dirty="0" err="1"/>
              <a:t>appezziya</a:t>
            </a:r>
            <a:r>
              <a:rPr lang="ru-RU" dirty="0"/>
              <a:t> ‘</a:t>
            </a:r>
            <a:r>
              <a:rPr lang="ru-RU" dirty="0" err="1"/>
              <a:t>rear</a:t>
            </a:r>
            <a:r>
              <a:rPr lang="ru-RU" dirty="0"/>
              <a:t>’, получивший продуктивность в отдельных языках-потомках, в т.ч. в </a:t>
            </a:r>
            <a:r>
              <a:rPr lang="ru-RU" dirty="0" err="1"/>
              <a:t>тох</a:t>
            </a:r>
            <a:r>
              <a:rPr lang="ru-RU" dirty="0"/>
              <a:t>.).</a:t>
            </a:r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/>
              <a:t>l</a:t>
            </a:r>
            <a:r>
              <a:rPr lang="ru-RU" i="1" dirty="0"/>
              <a:t>ā</a:t>
            </a:r>
            <a:r>
              <a:rPr lang="en-US" i="1" dirty="0" err="1"/>
              <a:t>nts</a:t>
            </a:r>
            <a:r>
              <a:rPr lang="en-US" dirty="0"/>
              <a:t>, B </a:t>
            </a:r>
            <a:r>
              <a:rPr lang="en-US" i="1" dirty="0"/>
              <a:t>l</a:t>
            </a:r>
            <a:r>
              <a:rPr lang="ru-RU" i="1" dirty="0"/>
              <a:t>ā</a:t>
            </a:r>
            <a:r>
              <a:rPr lang="en-US" i="1" dirty="0" err="1"/>
              <a:t>ntsa</a:t>
            </a:r>
            <a:r>
              <a:rPr lang="en-US" i="1" dirty="0"/>
              <a:t> </a:t>
            </a:r>
            <a:r>
              <a:rPr lang="ru-RU" dirty="0"/>
              <a:t>‘</a:t>
            </a:r>
            <a:r>
              <a:rPr lang="en-US" dirty="0"/>
              <a:t>queen</a:t>
            </a:r>
            <a:r>
              <a:rPr lang="ru-RU" dirty="0"/>
              <a:t>’ &lt; *</a:t>
            </a:r>
            <a:r>
              <a:rPr lang="en-US" i="1" dirty="0" err="1"/>
              <a:t>wleh</a:t>
            </a:r>
            <a:r>
              <a:rPr lang="ru-RU" i="1" baseline="-25000" dirty="0"/>
              <a:t>2</a:t>
            </a:r>
            <a:r>
              <a:rPr lang="en-US" i="1" dirty="0" err="1"/>
              <a:t>nti</a:t>
            </a:r>
            <a:r>
              <a:rPr lang="ru-RU" i="1" dirty="0"/>
              <a:t>̯</a:t>
            </a:r>
            <a:r>
              <a:rPr lang="en-US" i="1" dirty="0"/>
              <a:t>eh</a:t>
            </a:r>
            <a:r>
              <a:rPr lang="ru-RU" i="1" baseline="-25000" dirty="0"/>
              <a:t>2</a:t>
            </a:r>
            <a:r>
              <a:rPr lang="ru-RU" i="1" dirty="0"/>
              <a:t>-</a:t>
            </a:r>
            <a:r>
              <a:rPr lang="en-US" i="1" dirty="0"/>
              <a:t> </a:t>
            </a:r>
            <a:r>
              <a:rPr lang="en-US" dirty="0"/>
              <a:t>(Adams 1988: 40)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en-US" dirty="0"/>
              <a:t>A </a:t>
            </a:r>
            <a:r>
              <a:rPr lang="en-US" i="1" dirty="0"/>
              <a:t>pats</a:t>
            </a:r>
            <a:r>
              <a:rPr lang="en-US" dirty="0"/>
              <a:t>, B </a:t>
            </a:r>
            <a:r>
              <a:rPr lang="en-US" i="1" dirty="0"/>
              <a:t>pets</a:t>
            </a:r>
            <a:r>
              <a:rPr lang="en-US" dirty="0"/>
              <a:t>* (?) ‘husband’ &lt; *</a:t>
            </a:r>
            <a:r>
              <a:rPr lang="en-US" i="1" dirty="0" err="1"/>
              <a:t>potis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 	  </a:t>
            </a:r>
            <a:r>
              <a:rPr lang="en-US" dirty="0"/>
              <a:t>  / </a:t>
            </a:r>
            <a:r>
              <a:rPr lang="ru-RU" dirty="0"/>
              <a:t>или </a:t>
            </a:r>
            <a:r>
              <a:rPr lang="en-US" dirty="0"/>
              <a:t>B </a:t>
            </a:r>
            <a:r>
              <a:rPr lang="en-US" i="1" dirty="0" err="1"/>
              <a:t>epetsa</a:t>
            </a:r>
            <a:r>
              <a:rPr lang="en-US" dirty="0"/>
              <a:t>* ‘</a:t>
            </a:r>
            <a:r>
              <a:rPr lang="en-US" dirty="0" err="1"/>
              <a:t>fiancee</a:t>
            </a:r>
            <a:r>
              <a:rPr lang="en-US" dirty="0"/>
              <a:t>’ &lt; *-</a:t>
            </a:r>
            <a:r>
              <a:rPr lang="en-US" i="1" dirty="0"/>
              <a:t>poti̯eh</a:t>
            </a:r>
            <a:r>
              <a:rPr lang="en-US" i="1" baseline="-25000" dirty="0"/>
              <a:t>2</a:t>
            </a:r>
            <a:r>
              <a:rPr lang="en-US" i="1" dirty="0"/>
              <a:t>- </a:t>
            </a:r>
            <a:r>
              <a:rPr lang="en-US" dirty="0"/>
              <a:t>(Pinault 2010: 36)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331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C707C9-BF0F-4EBD-BACD-22E058166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5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C97DED-7732-4EA1-91D7-5E34630E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559"/>
            <a:ext cx="10515600" cy="55644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400" dirty="0"/>
              <a:t>В контексте возможного развития *</a:t>
            </a:r>
            <a:r>
              <a:rPr lang="en-US" sz="3400" i="1" dirty="0" err="1"/>
              <a:t>potis</a:t>
            </a:r>
            <a:r>
              <a:rPr lang="ru-RU" sz="3400" dirty="0"/>
              <a:t>:</a:t>
            </a:r>
            <a:endParaRPr lang="en-US" sz="3400" dirty="0"/>
          </a:p>
          <a:p>
            <a:pPr marL="0" indent="0">
              <a:buNone/>
            </a:pPr>
            <a:endParaRPr lang="ru-RU" sz="3400" dirty="0"/>
          </a:p>
          <a:p>
            <a:r>
              <a:rPr lang="en-US" dirty="0"/>
              <a:t>B </a:t>
            </a:r>
            <a:r>
              <a:rPr lang="en-US" i="1" dirty="0"/>
              <a:t>tin-</a:t>
            </a:r>
            <a:r>
              <a:rPr lang="en-US" dirty="0"/>
              <a:t> ‘be dirty’ &lt; *</a:t>
            </a:r>
            <a:r>
              <a:rPr lang="en-US" i="1" dirty="0" err="1"/>
              <a:t>tiHn</a:t>
            </a:r>
            <a:r>
              <a:rPr lang="en-US" dirty="0"/>
              <a:t>, </a:t>
            </a:r>
            <a:r>
              <a:rPr lang="ru-RU" dirty="0"/>
              <a:t>ср. слав. </a:t>
            </a:r>
            <a:r>
              <a:rPr lang="en-US" i="1" dirty="0" err="1"/>
              <a:t>tina</a:t>
            </a:r>
            <a:r>
              <a:rPr lang="en-US" dirty="0"/>
              <a:t> </a:t>
            </a:r>
            <a:r>
              <a:rPr lang="ru-RU" dirty="0"/>
              <a:t>(</a:t>
            </a:r>
            <a:r>
              <a:rPr lang="en-US" dirty="0"/>
              <a:t>Adams 2013: 315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ПИЕ конечный *-</a:t>
            </a:r>
            <a:r>
              <a:rPr lang="ru-RU" i="1" dirty="0" err="1"/>
              <a:t>ti</a:t>
            </a:r>
            <a:r>
              <a:rPr lang="ru-RU" dirty="0"/>
              <a:t>/*-</a:t>
            </a:r>
            <a:r>
              <a:rPr lang="ru-RU" i="1" dirty="0" err="1"/>
              <a:t>dhi</a:t>
            </a:r>
            <a:r>
              <a:rPr lang="ru-RU" dirty="0"/>
              <a:t> </a:t>
            </a:r>
            <a:r>
              <a:rPr lang="en-US" dirty="0"/>
              <a:t>&gt;</a:t>
            </a:r>
            <a:r>
              <a:rPr lang="ru-RU" dirty="0"/>
              <a:t> PT *-</a:t>
            </a:r>
            <a:r>
              <a:rPr lang="ru-RU" i="1" dirty="0"/>
              <a:t>ṣ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ru-RU" dirty="0"/>
              <a:t> </a:t>
            </a:r>
            <a:r>
              <a:rPr lang="ru-RU" dirty="0" err="1"/>
              <a:t>тох</a:t>
            </a:r>
            <a:r>
              <a:rPr lang="ru-RU" dirty="0"/>
              <a:t>. </a:t>
            </a:r>
            <a:r>
              <a:rPr lang="en-US" dirty="0"/>
              <a:t>A </a:t>
            </a:r>
            <a:r>
              <a:rPr lang="ru-RU" dirty="0"/>
              <a:t>-</a:t>
            </a:r>
            <a:r>
              <a:rPr lang="en-US" i="1" dirty="0"/>
              <a:t>s</a:t>
            </a:r>
            <a:r>
              <a:rPr lang="ru-RU" i="1" dirty="0"/>
              <a:t>̣ </a:t>
            </a:r>
            <a:r>
              <a:rPr lang="ru-RU" dirty="0"/>
              <a:t>(3</a:t>
            </a:r>
            <a:r>
              <a:rPr lang="en-US" dirty="0"/>
              <a:t>sg</a:t>
            </a:r>
            <a:r>
              <a:rPr lang="ru-RU" dirty="0"/>
              <a:t>.</a:t>
            </a:r>
            <a:r>
              <a:rPr lang="en-US" dirty="0" err="1"/>
              <a:t>ps</a:t>
            </a:r>
            <a:r>
              <a:rPr lang="ru-RU" dirty="0"/>
              <a:t>. </a:t>
            </a:r>
            <a:r>
              <a:rPr lang="en-US" dirty="0"/>
              <a:t>act</a:t>
            </a:r>
            <a:r>
              <a:rPr lang="ru-RU" dirty="0"/>
              <a:t>.) &lt; *</a:t>
            </a:r>
            <a:r>
              <a:rPr lang="ru-RU" i="1" dirty="0"/>
              <a:t>(</a:t>
            </a:r>
            <a:r>
              <a:rPr lang="en-US" i="1" dirty="0"/>
              <a:t>e</a:t>
            </a:r>
            <a:r>
              <a:rPr lang="ru-RU" i="1" dirty="0"/>
              <a:t>)</a:t>
            </a:r>
            <a:r>
              <a:rPr lang="en-US" i="1" dirty="0" err="1"/>
              <a:t>ti</a:t>
            </a:r>
            <a:r>
              <a:rPr lang="en-US" i="1" dirty="0"/>
              <a:t> </a:t>
            </a:r>
            <a:r>
              <a:rPr lang="ru-RU" dirty="0"/>
              <a:t>(</a:t>
            </a:r>
            <a:r>
              <a:rPr lang="ru-RU" dirty="0" err="1"/>
              <a:t>Jasanoff</a:t>
            </a:r>
            <a:r>
              <a:rPr lang="ru-RU" dirty="0"/>
              <a:t> 1987: 110f</a:t>
            </a:r>
            <a:r>
              <a:rPr lang="en-US" dirty="0"/>
              <a:t>; </a:t>
            </a:r>
            <a:r>
              <a:rPr lang="ru-RU" dirty="0" err="1"/>
              <a:t>Klingenschmitt</a:t>
            </a:r>
            <a:r>
              <a:rPr lang="ru-RU" dirty="0"/>
              <a:t> 1987: 188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ru-RU" dirty="0"/>
              <a:t>	 </a:t>
            </a:r>
            <a:r>
              <a:rPr lang="ru-RU" dirty="0" err="1"/>
              <a:t>тох</a:t>
            </a:r>
            <a:r>
              <a:rPr lang="ru-RU" dirty="0"/>
              <a:t>. А -</a:t>
            </a:r>
            <a:r>
              <a:rPr lang="ru-RU" i="1" dirty="0"/>
              <a:t>ä</a:t>
            </a:r>
            <a:r>
              <a:rPr lang="de-DE" i="1" dirty="0"/>
              <a:t>s</a:t>
            </a:r>
            <a:r>
              <a:rPr lang="ru-RU" dirty="0"/>
              <a:t>̣ (</a:t>
            </a:r>
            <a:r>
              <a:rPr lang="en-US" dirty="0"/>
              <a:t>Abl.</a:t>
            </a:r>
            <a:r>
              <a:rPr lang="ru-RU" dirty="0"/>
              <a:t>)</a:t>
            </a:r>
            <a:r>
              <a:rPr lang="en-US" dirty="0"/>
              <a:t> </a:t>
            </a:r>
            <a:r>
              <a:rPr lang="ru-RU" dirty="0"/>
              <a:t>&lt; *</a:t>
            </a:r>
            <a:r>
              <a:rPr lang="en-US" i="1" dirty="0" err="1"/>
              <a:t>Vti</a:t>
            </a:r>
            <a:r>
              <a:rPr lang="ru-RU" dirty="0"/>
              <a:t> (</a:t>
            </a:r>
            <a:r>
              <a:rPr lang="ru-RU" dirty="0" err="1"/>
              <a:t>Jasanoff</a:t>
            </a:r>
            <a:r>
              <a:rPr lang="ru-RU" dirty="0"/>
              <a:t> </a:t>
            </a:r>
            <a:r>
              <a:rPr lang="en-US" dirty="0"/>
              <a:t>ibid.; </a:t>
            </a:r>
            <a:r>
              <a:rPr lang="en-US" dirty="0" err="1"/>
              <a:t>Hackstein</a:t>
            </a:r>
            <a:r>
              <a:rPr lang="ru-RU" dirty="0"/>
              <a:t> 2007: 134).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	? Также</a:t>
            </a:r>
            <a:r>
              <a:rPr lang="en-US" dirty="0"/>
              <a:t> A </a:t>
            </a:r>
            <a:r>
              <a:rPr lang="en-US" i="1" dirty="0" err="1"/>
              <a:t>pis</a:t>
            </a:r>
            <a:r>
              <a:rPr lang="en-US" i="1" dirty="0"/>
              <a:t>̣</a:t>
            </a:r>
            <a:r>
              <a:rPr lang="en-US" dirty="0"/>
              <a:t>, B </a:t>
            </a:r>
            <a:r>
              <a:rPr lang="en-US" i="1" dirty="0"/>
              <a:t>paṣ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en-US" dirty="0"/>
              <a:t>(2sg.ipv. </a:t>
            </a:r>
            <a:r>
              <a:rPr lang="ru-RU" dirty="0"/>
              <a:t>от глагола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dirty="0"/>
              <a:t>- ‘go’) &lt; PIE *</a:t>
            </a:r>
            <a:r>
              <a:rPr lang="en-US" i="1" dirty="0"/>
              <a:t>h</a:t>
            </a:r>
            <a:r>
              <a:rPr lang="en-US" i="1" baseline="-25000" dirty="0"/>
              <a:t>1</a:t>
            </a:r>
            <a:r>
              <a:rPr lang="en-US" i="1" dirty="0"/>
              <a:t>id</a:t>
            </a:r>
            <a:r>
              <a:rPr lang="en-US" i="1" baseline="30000" dirty="0"/>
              <a:t>h</a:t>
            </a:r>
            <a:r>
              <a:rPr lang="en-US" i="1" dirty="0"/>
              <a:t>i</a:t>
            </a:r>
            <a:r>
              <a:rPr lang="en-US" dirty="0"/>
              <a:t> (Adams 2013: 65).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То есть *-</a:t>
            </a:r>
            <a:r>
              <a:rPr lang="en-US" i="1" dirty="0" err="1"/>
              <a:t>Vti</a:t>
            </a:r>
            <a:r>
              <a:rPr lang="ru-RU" dirty="0"/>
              <a:t>/*-</a:t>
            </a:r>
            <a:r>
              <a:rPr lang="en-US" i="1" dirty="0" err="1"/>
              <a:t>dhi</a:t>
            </a:r>
            <a:r>
              <a:rPr lang="ru-RU" dirty="0"/>
              <a:t> &gt; -</a:t>
            </a:r>
            <a:r>
              <a:rPr lang="en-US" i="1" dirty="0"/>
              <a:t>s</a:t>
            </a:r>
            <a:r>
              <a:rPr lang="ru-RU" dirty="0"/>
              <a:t>̣ после оглушения -</a:t>
            </a:r>
            <a:r>
              <a:rPr lang="en-US" i="1" dirty="0"/>
              <a:t>d</a:t>
            </a:r>
            <a:r>
              <a:rPr lang="en-US" i="1" baseline="30000" dirty="0"/>
              <a:t>h</a:t>
            </a:r>
            <a:r>
              <a:rPr lang="ru-RU" dirty="0"/>
              <a:t>-. </a:t>
            </a:r>
          </a:p>
          <a:p>
            <a:pPr marL="0" indent="0">
              <a:buNone/>
            </a:pPr>
            <a:r>
              <a:rPr lang="ru-RU" dirty="0"/>
              <a:t>Но конечный </a:t>
            </a:r>
            <a:r>
              <a:rPr lang="en-US" dirty="0"/>
              <a:t>*-</a:t>
            </a:r>
            <a:r>
              <a:rPr lang="en-US" i="1" dirty="0"/>
              <a:t>s</a:t>
            </a:r>
            <a:r>
              <a:rPr lang="ru-RU" dirty="0"/>
              <a:t> наряду с </a:t>
            </a:r>
            <a:r>
              <a:rPr lang="en-US" dirty="0"/>
              <a:t>*</a:t>
            </a:r>
            <a:r>
              <a:rPr lang="ru-RU" dirty="0"/>
              <a:t>-</a:t>
            </a:r>
            <a:r>
              <a:rPr lang="en-US" i="1" dirty="0"/>
              <a:t>m</a:t>
            </a:r>
            <a:r>
              <a:rPr lang="ru-RU" dirty="0"/>
              <a:t>, </a:t>
            </a:r>
            <a:r>
              <a:rPr lang="en-US" dirty="0"/>
              <a:t>*</a:t>
            </a:r>
            <a:r>
              <a:rPr lang="ru-RU" dirty="0"/>
              <a:t>-</a:t>
            </a:r>
            <a:r>
              <a:rPr lang="en-US" i="1" dirty="0"/>
              <a:t>n</a:t>
            </a:r>
            <a:r>
              <a:rPr lang="ru-RU" dirty="0"/>
              <a:t>, </a:t>
            </a:r>
            <a:r>
              <a:rPr lang="en-US" dirty="0"/>
              <a:t>*</a:t>
            </a:r>
            <a:r>
              <a:rPr lang="ru-RU" dirty="0"/>
              <a:t>-</a:t>
            </a:r>
            <a:r>
              <a:rPr lang="en-US" i="1" dirty="0"/>
              <a:t>t</a:t>
            </a:r>
            <a:r>
              <a:rPr lang="en-US" dirty="0"/>
              <a:t> </a:t>
            </a:r>
            <a:r>
              <a:rPr lang="ru-RU" dirty="0"/>
              <a:t>выпал «на очень раннем этапе </a:t>
            </a:r>
            <a:r>
              <a:rPr lang="ru-RU" dirty="0" err="1"/>
              <a:t>пратохарского</a:t>
            </a:r>
            <a:r>
              <a:rPr lang="ru-RU" dirty="0"/>
              <a:t>, не оставив следов» (</a:t>
            </a:r>
            <a:r>
              <a:rPr lang="en-US" dirty="0" err="1"/>
              <a:t>Kortland</a:t>
            </a:r>
            <a:r>
              <a:rPr lang="en-US" dirty="0"/>
              <a:t> 2013</a:t>
            </a:r>
            <a:r>
              <a:rPr lang="ru-RU" dirty="0"/>
              <a:t>: 97). </a:t>
            </a:r>
          </a:p>
        </p:txBody>
      </p:sp>
    </p:spTree>
    <p:extLst>
      <p:ext uri="{BB962C8B-B14F-4D97-AF65-F5344CB8AC3E}">
        <p14:creationId xmlns:p14="http://schemas.microsoft.com/office/powerpoint/2010/main" val="20496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1563</Words>
  <Application>Microsoft Office PowerPoint</Application>
  <PresentationFormat>Широкоэкранный</PresentationFormat>
  <Paragraphs>138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Еще раз о проблеме происхождения тохарской фонемы  -ts- </vt:lpstr>
      <vt:lpstr>Презентация PowerPoint</vt:lpstr>
      <vt:lpstr>-ts-   – результат «Первой палатализации»?</vt:lpstr>
      <vt:lpstr>Или не палатализация?</vt:lpstr>
      <vt:lpstr>1)  Значительная часть тохарских форм с фонемой ts-   – глагольные корни с ts- в анлауте.</vt:lpstr>
      <vt:lpstr>Глаголы на ts- без надежной ИЕ этимологии</vt:lpstr>
      <vt:lpstr>Презентация PowerPoint</vt:lpstr>
      <vt:lpstr>  2)  -ts- в середине слова отражает ПИЕ *ti и *ti̯ / *dhi̯ </vt:lpstr>
      <vt:lpstr>Презентация PowerPoint</vt:lpstr>
      <vt:lpstr>3) Тох. -с- отражает ИЕ *d или *dh только в середине слова</vt:lpstr>
      <vt:lpstr>Выводы</vt:lpstr>
      <vt:lpstr>Библиография: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user</dc:creator>
  <cp:lastModifiedBy>Anna Kuritsyna</cp:lastModifiedBy>
  <cp:revision>42</cp:revision>
  <dcterms:created xsi:type="dcterms:W3CDTF">2019-03-22T21:54:28Z</dcterms:created>
  <dcterms:modified xsi:type="dcterms:W3CDTF">2019-03-25T05:46:18Z</dcterms:modified>
</cp:coreProperties>
</file>