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3F5F29D-798E-4D84-A0D0-396DDC5D9E1D}">
  <a:tblStyle styleId="{23F5F29D-798E-4D84-A0D0-396DDC5D9E1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d17ffeb7be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d17ffeb7be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d17ffeb7be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d17ffeb7be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d17ffeb7be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d17ffeb7be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d17ffeb7be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d17ffeb7be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17ffeb7be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d17ffeb7be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d195191a7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d195191a7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d17ffeb7be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d17ffeb7be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d17ffeb7be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d17ffeb7be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d17ffeb7be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d17ffeb7be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d195191a7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d195191a7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d17ffeb7be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d17ffeb7be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d17ffeb7be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d17ffeb7be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d17ffeb7be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d17ffeb7be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d17ffeb7be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d17ffeb7be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17ffeb7be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17ffeb7be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d17ffeb7be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d17ffeb7be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d17ffeb7be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d17ffeb7be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d17ffeb7be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d17ffeb7be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d17ffeb7be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d17ffeb7be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d17ffeb7be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d17ffeb7be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d17ffeb7be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d17ffeb7be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dx.doi.org/10.3390/d15030318" TargetMode="External"/><Relationship Id="rId4" Type="http://schemas.openxmlformats.org/officeDocument/2006/relationships/hyperlink" Target="http://dx.doi.org/10.3390/d15030318" TargetMode="External"/><Relationship Id="rId10" Type="http://schemas.openxmlformats.org/officeDocument/2006/relationships/hyperlink" Target="https://doi.org/10.1515/tl-2019-0011" TargetMode="External"/><Relationship Id="rId9" Type="http://schemas.openxmlformats.org/officeDocument/2006/relationships/hyperlink" Target="https://doi.org/10.1098%2Frstb.2007.2239" TargetMode="External"/><Relationship Id="rId5" Type="http://schemas.openxmlformats.org/officeDocument/2006/relationships/hyperlink" Target="https://www.ncbi.nlm.nih.gov/pmc/articles/PMC2614228" TargetMode="External"/><Relationship Id="rId6" Type="http://schemas.openxmlformats.org/officeDocument/2006/relationships/hyperlink" Target="https://www.ncbi.nlm.nih.gov/pmc/articles/PMC2614228" TargetMode="External"/><Relationship Id="rId7" Type="http://schemas.openxmlformats.org/officeDocument/2006/relationships/hyperlink" Target="https://en.wikipedia.org/wiki/Doi_(identifier)" TargetMode="External"/><Relationship Id="rId8" Type="http://schemas.openxmlformats.org/officeDocument/2006/relationships/hyperlink" Target="https://en.wikipedia.org/wiki/Doi_(identifier)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0"/>
            <a:ext cx="8520600" cy="304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"/>
              <a:t>Considering the classification of some East Slavic lects with the automatic search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of linguistic SNP markers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449250"/>
            <a:ext cx="8520600" cy="14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Ilia Afanasev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Automatic search of ling-SNP markers</a:t>
            </a:r>
            <a:endParaRPr/>
          </a:p>
        </p:txBody>
      </p:sp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There are no ready word lists for Khislavichi, and there is a corpus of Khislavichi texts (approximately 100 000 tokens)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There are ready word lists for Slavic languages, and big corpora for Slavic languages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Solution: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automatic extraction of a particular type of lexical items </a:t>
            </a:r>
            <a:r>
              <a:rPr lang="ru"/>
              <a:t>(i. e., Swadesh list items)</a:t>
            </a:r>
            <a:r>
              <a:rPr lang="ru"/>
              <a:t> that may contain ling-SNP markers from Khislavichi corpus by the model trained on the various Slavic languages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currently, manual check and manual extraction of ling-SNP markers (automatic extraction is not yet possible)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Automatic search for Swadesh list items: methods</a:t>
            </a:r>
            <a:endParaRPr/>
          </a:p>
        </p:txBody>
      </p:sp>
      <p:sp>
        <p:nvSpPr>
          <p:cNvPr id="118" name="Google Shape;118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Statistical methods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ru"/>
              <a:t>Hidden Markov Model (HMM)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ru"/>
              <a:t>Conditional Random Fields (CRF)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Neural networks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ru"/>
              <a:t>DistilBERT for Named Entity Recognition (DistilBERT-NER)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VERNet (for Grammatical Error Detection/Correction)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Data augmentation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Token 3-grams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Training data</a:t>
            </a:r>
            <a:endParaRPr/>
          </a:p>
        </p:txBody>
      </p:sp>
      <p:graphicFrame>
        <p:nvGraphicFramePr>
          <p:cNvPr id="124" name="Google Shape;124;p24"/>
          <p:cNvGraphicFramePr/>
          <p:nvPr/>
        </p:nvGraphicFramePr>
        <p:xfrm>
          <a:off x="952500" y="16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{23F5F29D-798E-4D84-A0D0-396DDC5D9E1D}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Dataset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Language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Script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Size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CLTT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Czech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Latin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>
                          <a:solidFill>
                            <a:schemeClr val="dk1"/>
                          </a:solidFill>
                        </a:rPr>
                        <a:t>36 000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SET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Croatian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Latin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199 000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Belarusian-HSE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Belarusian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Cyrillic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305 000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Taiga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Russian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Cyrillic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197 000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Performance on the training dataset evaluation part</a:t>
            </a:r>
            <a:endParaRPr/>
          </a:p>
        </p:txBody>
      </p:sp>
      <p:graphicFrame>
        <p:nvGraphicFramePr>
          <p:cNvPr id="130" name="Google Shape;130;p25"/>
          <p:cNvGraphicFramePr/>
          <p:nvPr/>
        </p:nvGraphicFramePr>
        <p:xfrm>
          <a:off x="241800" y="1238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{23F5F29D-798E-4D84-A0D0-396DDC5D9E1D}</a:tableStyleId>
              </a:tblPr>
              <a:tblGrid>
                <a:gridCol w="2577650"/>
                <a:gridCol w="1912575"/>
                <a:gridCol w="1738050"/>
                <a:gridCol w="1721425"/>
              </a:tblGrid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Model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Precision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Recall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F1-score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HMM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0.64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0.99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0.77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HMM-augmented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0.64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0.99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0.78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CRF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/>
                        <a:t>1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0.87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0.93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CRF-augmented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0.99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/>
                        <a:t>1</a:t>
                      </a:r>
                      <a:endParaRPr b="1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/>
                        <a:t>0.99</a:t>
                      </a:r>
                      <a:endParaRPr b="1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DistilBERT-NER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0.23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0.66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0.34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DistilBERT-NER-augmented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0.85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0.11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0.2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89025" y="445025"/>
            <a:ext cx="8743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Tokens found in Khislavichi by CRF-augmented</a:t>
            </a:r>
            <a:endParaRPr/>
          </a:p>
        </p:txBody>
      </p:sp>
      <p:graphicFrame>
        <p:nvGraphicFramePr>
          <p:cNvPr id="136" name="Google Shape;136;p26"/>
          <p:cNvGraphicFramePr/>
          <p:nvPr/>
        </p:nvGraphicFramePr>
        <p:xfrm>
          <a:off x="952500" y="1362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{23F5F29D-798E-4D84-A0D0-396DDC5D9E1D}</a:tableStyleId>
              </a:tblPr>
              <a:tblGrid>
                <a:gridCol w="1474150"/>
                <a:gridCol w="2145350"/>
                <a:gridCol w="1987825"/>
                <a:gridCol w="1837125"/>
              </a:tblGrid>
              <a:tr h="1010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Type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Swadesh list items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Non-Swadesh lexical items that may contain ling-SNP markers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Errors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948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Tokens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цябе ‘you-SG.GEN’, людз</a:t>
                      </a:r>
                      <a:r>
                        <a:rPr lang="ru"/>
                        <a:t>я́м ‘people-PL.DAT’, пришоł ‘come-PAST.SG.M’, ноччу ‘night-SG.INS’, лисця ‘leaf-PL.NOM’, hарах ‘mountain-PL.LOC’, дзярэўях ‘tree-PL.LOC’, и́мя ‘name-SG.NOM’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фатаhрафираваць ‘take_a_picture-INF’, вот ‘here’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маць ‘mother-SG.NOM’, hлаза ‘eye-PL.NOM’  </a:t>
                      </a:r>
                      <a:r>
                        <a:rPr i="1" lang="ru"/>
                        <a:t>inter alia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Orthographic</a:t>
            </a:r>
            <a:r>
              <a:rPr lang="ru"/>
              <a:t> normalisation</a:t>
            </a:r>
            <a:endParaRPr/>
          </a:p>
        </p:txBody>
      </p:sp>
      <p:sp>
        <p:nvSpPr>
          <p:cNvPr id="142" name="Google Shape;142;p27"/>
          <p:cNvSpPr txBox="1"/>
          <p:nvPr>
            <p:ph idx="1" type="body"/>
          </p:nvPr>
        </p:nvSpPr>
        <p:spPr>
          <a:xfrm>
            <a:off x="311700" y="1152475"/>
            <a:ext cx="8520600" cy="38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</a:rPr>
              <a:t>Getting Khislavichi tokens closer to their actual form: ночью &gt; ноччу ‘night-SG.INS’, тебя &gt; цябе ‘you-SG.GEN’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</a:rPr>
              <a:t>Adding graphemes to better depict unique Khislavichi sounds: полный &gt; по</a:t>
            </a:r>
            <a:r>
              <a:rPr lang="ru" sz="1900">
                <a:solidFill>
                  <a:schemeClr val="dk1"/>
                </a:solidFill>
              </a:rPr>
              <a:t>łный ‘full-SG.NOM.M’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</a:rPr>
              <a:t>Unification of akanje manifestation: гора </a:t>
            </a:r>
            <a:r>
              <a:rPr lang="ru">
                <a:solidFill>
                  <a:schemeClr val="dk1"/>
                </a:solidFill>
              </a:rPr>
              <a:t>&gt;</a:t>
            </a:r>
            <a:r>
              <a:rPr lang="ru">
                <a:solidFill>
                  <a:schemeClr val="dk1"/>
                </a:solidFill>
              </a:rPr>
              <a:t> гара</a:t>
            </a:r>
            <a:r>
              <a:rPr lang="ru">
                <a:solidFill>
                  <a:schemeClr val="dk1"/>
                </a:solidFill>
              </a:rPr>
              <a:t> ‘mountain-SG.NOM’</a:t>
            </a:r>
            <a:r>
              <a:rPr lang="ru">
                <a:solidFill>
                  <a:schemeClr val="dk1"/>
                </a:solidFill>
              </a:rPr>
              <a:t> (Russian)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</a:rPr>
              <a:t>Differentiation of voiced velar fricative/velar plosive: гара &gt; hara</a:t>
            </a:r>
            <a:r>
              <a:rPr lang="ru">
                <a:solidFill>
                  <a:schemeClr val="dk1"/>
                </a:solidFill>
              </a:rPr>
              <a:t> ‘mountain-SG.NOM’</a:t>
            </a:r>
            <a:r>
              <a:rPr lang="ru">
                <a:solidFill>
                  <a:schemeClr val="dk1"/>
                </a:solidFill>
              </a:rPr>
              <a:t> (Belarusian)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</a:rPr>
              <a:t>Putting accents where necessary: iмя &gt; им</a:t>
            </a:r>
            <a:r>
              <a:rPr lang="ru">
                <a:solidFill>
                  <a:schemeClr val="dk1"/>
                </a:solidFill>
              </a:rPr>
              <a:t>я́ ‘name-SG.NOM’ (Belarusian)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</a:rPr>
              <a:t>Unification of different graphical manifestations of the same sound:  лісцця &gt; лисцця ‘leaf-PL.NOM’ (Belarusian)</a:t>
            </a:r>
            <a:endParaRPr sz="2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Detected l-SNP markers (Khislavichi/Russian/Belarusian)</a:t>
            </a:r>
            <a:endParaRPr/>
          </a:p>
        </p:txBody>
      </p:sp>
      <p:sp>
        <p:nvSpPr>
          <p:cNvPr id="148" name="Google Shape;148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ru"/>
              <a:t>Phonetic segmental:</a:t>
            </a:r>
            <a:r>
              <a:rPr lang="ru"/>
              <a:t> </a:t>
            </a:r>
            <a:r>
              <a:rPr lang="ru"/>
              <a:t>оłн</a:t>
            </a:r>
            <a:r>
              <a:rPr lang="ru"/>
              <a:t>/</a:t>
            </a:r>
            <a:r>
              <a:rPr lang="ru"/>
              <a:t>олн</a:t>
            </a:r>
            <a:r>
              <a:rPr lang="ru"/>
              <a:t>/</a:t>
            </a:r>
            <a:r>
              <a:rPr lang="ru"/>
              <a:t>оўн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ru"/>
              <a:t>Phonetic suprasegmental:</a:t>
            </a:r>
            <a:r>
              <a:rPr lang="ru"/>
              <a:t> юдзя́м/ю́дям/</a:t>
            </a:r>
            <a:r>
              <a:rPr lang="ru"/>
              <a:t>юдзя́м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ru"/>
              <a:t>Morphological segmental:</a:t>
            </a:r>
            <a:r>
              <a:rPr lang="ru"/>
              <a:t> аhрафирав/аграфирав/аhрафав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ru"/>
              <a:t>Morphological suprasegmental:</a:t>
            </a:r>
            <a:r>
              <a:rPr lang="ru"/>
              <a:t> дзяревья/деревья/дрэвы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ru"/>
              <a:t>Lexical swap:</a:t>
            </a:r>
            <a:r>
              <a:rPr lang="ru"/>
              <a:t> видзиць/видит/бачыць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Classification basis: triangular matrix of pairwise LDND</a:t>
            </a:r>
            <a:endParaRPr/>
          </a:p>
        </p:txBody>
      </p:sp>
      <p:graphicFrame>
        <p:nvGraphicFramePr>
          <p:cNvPr id="154" name="Google Shape;154;p29"/>
          <p:cNvGraphicFramePr/>
          <p:nvPr/>
        </p:nvGraphicFramePr>
        <p:xfrm>
          <a:off x="786250" y="1358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{23F5F29D-798E-4D84-A0D0-396DDC5D9E1D}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Lect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Belarusian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Russian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Khislavichi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Belarusian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#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#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Russian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0.5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#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Khislavichi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0.25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0.33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Classification results</a:t>
            </a:r>
            <a:endParaRPr/>
          </a:p>
        </p:txBody>
      </p:sp>
      <p:pic>
        <p:nvPicPr>
          <p:cNvPr id="160" name="Google Shape;16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425" y="1695825"/>
            <a:ext cx="8255877" cy="241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Current achievements and desired enhancements</a:t>
            </a:r>
            <a:endParaRPr/>
          </a:p>
        </p:txBody>
      </p:sp>
      <p:sp>
        <p:nvSpPr>
          <p:cNvPr id="166" name="Google Shape;166;p31"/>
          <p:cNvSpPr txBox="1"/>
          <p:nvPr>
            <p:ph idx="1" type="body"/>
          </p:nvPr>
        </p:nvSpPr>
        <p:spPr>
          <a:xfrm>
            <a:off x="44600" y="1166175"/>
            <a:ext cx="3999900" cy="37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+"/>
            </a:pPr>
            <a:r>
              <a:rPr lang="ru"/>
              <a:t>Ling-SNP markers show different types of language variation, from </a:t>
            </a:r>
            <a:r>
              <a:rPr lang="ru"/>
              <a:t>phonetic to lexical, while rely on the verifiably efficient for the genetic classification Swadesh list items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+"/>
            </a:pPr>
            <a:r>
              <a:rPr lang="ru"/>
              <a:t>Non-Swadesh list items found by </a:t>
            </a:r>
            <a:r>
              <a:rPr lang="ru"/>
              <a:t>model</a:t>
            </a:r>
            <a:r>
              <a:rPr lang="ru"/>
              <a:t> provide additional insights into the differences between lects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+"/>
            </a:pPr>
            <a:r>
              <a:rPr lang="ru"/>
              <a:t>Hyper-sensitivity of LDND is helpful for the East Slavic material, problematic for traditional lexicostatistics  methods (Starostin, 1989)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+"/>
            </a:pPr>
            <a:r>
              <a:rPr lang="ru"/>
              <a:t>A very special place of Khislavichi lects in the East Slavic system is shown</a:t>
            </a:r>
            <a:endParaRPr/>
          </a:p>
        </p:txBody>
      </p:sp>
      <p:sp>
        <p:nvSpPr>
          <p:cNvPr id="167" name="Google Shape;167;p31"/>
          <p:cNvSpPr txBox="1"/>
          <p:nvPr>
            <p:ph idx="2" type="body"/>
          </p:nvPr>
        </p:nvSpPr>
        <p:spPr>
          <a:xfrm>
            <a:off x="4195475" y="1166175"/>
            <a:ext cx="3999900" cy="36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Low recall for Swadesh list items require </a:t>
            </a:r>
            <a:r>
              <a:rPr lang="ru"/>
              <a:t>new methods of automatic ling-SNP markers search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LDND is hyper-sensitive, it is not scalable for the deeper classification (Prokić and Moran, 2013) - this requires other methods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UPGMA/distance-tree matrix is significantly less informative in comparison to current computational phylogenetic algorithms, such as Naive Bayes, which are to be implemented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Comparing standard and territorial varieties does not seem exactly fair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108075"/>
            <a:ext cx="8520600" cy="9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A lifetime of coevolution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7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Developed and emerged as a </a:t>
            </a:r>
            <a:r>
              <a:rPr lang="ru"/>
              <a:t>discipline simultaneously in the 19th century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Some important concepts in comparative linguistics are explicitly inspired by evolutionary biology (Schleicher, 1863)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With appearance of computational methods in evolutionary biology, comparative linguistics followed the way, forming the discipline of computational historical linguistics (Jäger, 2019)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Further research</a:t>
            </a:r>
            <a:endParaRPr/>
          </a:p>
        </p:txBody>
      </p:sp>
      <p:sp>
        <p:nvSpPr>
          <p:cNvPr id="173" name="Google Shape;173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Quest for the new automatic ling-SNP markers search and extraction methods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Systemic investigation of </a:t>
            </a:r>
            <a:r>
              <a:rPr lang="ru"/>
              <a:t>Khislavichi/Russian/Belarusian </a:t>
            </a:r>
            <a:r>
              <a:rPr lang="ru"/>
              <a:t>Swadesh and basic vocabulary lists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Search for other sources of ling-SNP markers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Including the material of the other East Slavic lects for triangulation/outgroup comparison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Search for new classification and distance measurement methods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Tests on the other material and thorough discussion of a method are required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 txBox="1"/>
          <p:nvPr>
            <p:ph type="title"/>
          </p:nvPr>
        </p:nvSpPr>
        <p:spPr>
          <a:xfrm>
            <a:off x="3582750" y="2285400"/>
            <a:ext cx="197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Thank you!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References</a:t>
            </a:r>
            <a:endParaRPr/>
          </a:p>
        </p:txBody>
      </p:sp>
      <p:sp>
        <p:nvSpPr>
          <p:cNvPr id="184" name="Google Shape;184;p34"/>
          <p:cNvSpPr txBox="1"/>
          <p:nvPr>
            <p:ph idx="1" type="body"/>
          </p:nvPr>
        </p:nvSpPr>
        <p:spPr>
          <a:xfrm>
            <a:off x="311700" y="986225"/>
            <a:ext cx="8520600" cy="389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ru" sz="440">
                <a:solidFill>
                  <a:schemeClr val="dk1"/>
                </a:solidFill>
              </a:rPr>
              <a:t>Nikolaj N. Durnovo, Nikolaj N. Sokolov, and Dmitrij N. Ushakov. 1915. Opyt dialektologicheskoj karty russkogo jazyka v Evrope s prilozheniem Ocherka russkoj dialektologii.Sinodal’naja tipografija,Moscow.</a:t>
            </a:r>
            <a:endParaRPr sz="44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ru" sz="440">
                <a:solidFill>
                  <a:schemeClr val="dk1"/>
                </a:solidFill>
              </a:rPr>
              <a:t>Russell K. Engelman. A Devonian Fish Tale: A New Method of Body Length Estimation Suggests Much Smaller Sizes for Dunkleosteus terrelli (Placodermi: Arthrodira). </a:t>
            </a:r>
            <a:r>
              <a:rPr i="1" lang="ru" sz="440">
                <a:solidFill>
                  <a:schemeClr val="dk1"/>
                </a:solidFill>
              </a:rPr>
              <a:t>Diversity</a:t>
            </a:r>
            <a:r>
              <a:rPr lang="ru" sz="440">
                <a:solidFill>
                  <a:schemeClr val="dk1"/>
                </a:solidFill>
              </a:rPr>
              <a:t>, 2023; 15 (3): 318 DOI:</a:t>
            </a:r>
            <a:r>
              <a:rPr lang="ru" sz="44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ru" sz="440" u="sng">
                <a:solidFill>
                  <a:schemeClr val="hlink"/>
                </a:solidFill>
                <a:hlinkClick r:id="rId4"/>
              </a:rPr>
              <a:t>10.3390/d15030318</a:t>
            </a:r>
            <a:endParaRPr sz="44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ru" sz="440">
                <a:solidFill>
                  <a:schemeClr val="dk1"/>
                </a:solidFill>
              </a:rPr>
              <a:t>Flego, S. (2022). The Emergence of Vowel Quality Mutation in Germanic and Dinka-Nuer: Modeling the Role of Information-Theoretic Factors Using Agent-Based Simulation. Indiana University</a:t>
            </a:r>
            <a:endParaRPr sz="44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ru" sz="440">
                <a:solidFill>
                  <a:schemeClr val="dk1"/>
                </a:solidFill>
              </a:rPr>
              <a:t>Hejnol, A.; Martindale, M.Q. (2008).</a:t>
            </a:r>
            <a:r>
              <a:rPr lang="ru" sz="44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ru" sz="440" u="sng">
                <a:solidFill>
                  <a:schemeClr val="hlink"/>
                </a:solidFill>
                <a:hlinkClick r:id="rId6"/>
              </a:rPr>
              <a:t>"Acoel development supports a simple planula-like urbilaterian"</a:t>
            </a:r>
            <a:r>
              <a:rPr lang="ru" sz="440">
                <a:solidFill>
                  <a:schemeClr val="dk1"/>
                </a:solidFill>
              </a:rPr>
              <a:t>. </a:t>
            </a:r>
            <a:r>
              <a:rPr i="1" lang="ru" sz="440">
                <a:solidFill>
                  <a:schemeClr val="dk1"/>
                </a:solidFill>
              </a:rPr>
              <a:t>Philosophical Transactions of the Royal Society of London B</a:t>
            </a:r>
            <a:r>
              <a:rPr lang="ru" sz="440">
                <a:solidFill>
                  <a:schemeClr val="dk1"/>
                </a:solidFill>
              </a:rPr>
              <a:t>. </a:t>
            </a:r>
            <a:r>
              <a:rPr b="1" lang="ru" sz="440">
                <a:solidFill>
                  <a:schemeClr val="dk1"/>
                </a:solidFill>
              </a:rPr>
              <a:t>363</a:t>
            </a:r>
            <a:r>
              <a:rPr lang="ru" sz="440">
                <a:solidFill>
                  <a:schemeClr val="dk1"/>
                </a:solidFill>
              </a:rPr>
              <a:t> (1496): 1493–1501.</a:t>
            </a:r>
            <a:r>
              <a:rPr lang="ru" sz="440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ru" sz="440" u="sng">
                <a:solidFill>
                  <a:schemeClr val="hlink"/>
                </a:solidFill>
                <a:hlinkClick r:id="rId8"/>
              </a:rPr>
              <a:t>doi</a:t>
            </a:r>
            <a:r>
              <a:rPr lang="ru" sz="440">
                <a:solidFill>
                  <a:schemeClr val="dk1"/>
                </a:solidFill>
              </a:rPr>
              <a:t>:</a:t>
            </a:r>
            <a:r>
              <a:rPr lang="ru" sz="440" u="sng">
                <a:solidFill>
                  <a:schemeClr val="hlink"/>
                </a:solidFill>
                <a:hlinkClick r:id="rId9"/>
              </a:rPr>
              <a:t>10.1098/rstb.2007.2239</a:t>
            </a:r>
            <a:endParaRPr sz="72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ru" sz="467"/>
              <a:t>Holman, E., Wichmann, S., Brown, C., Velupillai, V., Müller, A., Bakker, D. Explorations in automated language classification. Folia 	</a:t>
            </a:r>
            <a:r>
              <a:rPr lang="ru" sz="467"/>
              <a:t>L</a:t>
            </a:r>
            <a:r>
              <a:rPr lang="ru" sz="467"/>
              <a:t>inguistica, v.42, 331-354 (2008).</a:t>
            </a:r>
            <a:endParaRPr sz="467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ru" sz="440">
                <a:solidFill>
                  <a:schemeClr val="dk1"/>
                </a:solidFill>
              </a:rPr>
              <a:t>Jäger, Gerhard. "Computational historical linguistics" </a:t>
            </a:r>
            <a:r>
              <a:rPr i="1" lang="ru" sz="440">
                <a:solidFill>
                  <a:schemeClr val="dk1"/>
                </a:solidFill>
              </a:rPr>
              <a:t>T</a:t>
            </a:r>
            <a:r>
              <a:rPr i="1" lang="ru" sz="440">
                <a:solidFill>
                  <a:schemeClr val="dk1"/>
                </a:solidFill>
              </a:rPr>
              <a:t>heoretical Linguistics</a:t>
            </a:r>
            <a:r>
              <a:rPr lang="ru" sz="440">
                <a:solidFill>
                  <a:schemeClr val="dk1"/>
                </a:solidFill>
              </a:rPr>
              <a:t>, vol. 45, no. 3-4, 2019, pp. 151-182. 	</a:t>
            </a:r>
            <a:r>
              <a:rPr lang="ru" sz="440" u="sng">
                <a:solidFill>
                  <a:schemeClr val="hlink"/>
                </a:solidFill>
                <a:hlinkClick r:id="rId10"/>
              </a:rPr>
              <a:t>https://doi.org/10.1515/tl-2019-0011</a:t>
            </a:r>
            <a:endParaRPr sz="44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ru" sz="440">
                <a:solidFill>
                  <a:schemeClr val="dk1"/>
                </a:solidFill>
              </a:rPr>
              <a:t>Yefim F. Karskij. 1903. Belorusy. Vol. I. Vvedenie v izuchenie jazyka i narodnoj slovesnosti. Warsaw.</a:t>
            </a:r>
            <a:endParaRPr sz="44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ru" sz="440">
                <a:solidFill>
                  <a:schemeClr val="dk1"/>
                </a:solidFill>
              </a:rPr>
              <a:t>Ladoukakis, M., Michelioudakis, D., Anagnostopoulou, E. Toward an evolutionary framework for language variation and change // 	BioEssays, vol. 44, pp. 210 – 216. </a:t>
            </a:r>
            <a:endParaRPr sz="44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ru" sz="440">
                <a:solidFill>
                  <a:schemeClr val="dk1"/>
                </a:solidFill>
              </a:rPr>
              <a:t>Michael R. Marlo, Rebecca Grollemund, Thanh Nguyen, Erik Platner, Sarah Pribe, Alexa Thein. A phylogenetic classification of Luyia 	language varieties // Sibanda, Galen, Ngonyani, Deo, Choti, Jonathan &amp; Biersteker, Ann (eds.). 2022. Descriptive and theoretical approaches to African linguistics: Selected papers from the 49th Annual Conference on African Linguistics. (Contemporary African 	Linguistics 6). Berlin: Language Science Press. DOI: 10.5281/zenodo.6358613 </a:t>
            </a:r>
            <a:endParaRPr sz="44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ru" sz="440">
                <a:solidFill>
                  <a:schemeClr val="dk1"/>
                </a:solidFill>
              </a:rPr>
              <a:t>Prokić, J., Moran, S. Black box approaches to genealogical classification and their shortcomings. 2013. In: Borin, L., Saxena, A. (eds.) Approaches to Measuring Linguistic Differences (Trends in Linguistics. Studies and Monographs 265. Walter De Gruyter GmbH, Boston/Berlin, 2013.</a:t>
            </a:r>
            <a:endParaRPr sz="44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ru" sz="440">
                <a:solidFill>
                  <a:schemeClr val="dk1"/>
                </a:solidFill>
              </a:rPr>
              <a:t>Rama, Taraka, Kolachina, Sudheer, Bai B, Lakshmi (2014). Quantitative methods for Phylogenetic Inference in Historical Linguistics: an experimental case study of South Central Dravidian // CoRR, arXiv, abs/1401.0708.</a:t>
            </a:r>
            <a:endParaRPr sz="44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ru" sz="440">
                <a:solidFill>
                  <a:schemeClr val="dk1"/>
                </a:solidFill>
              </a:rPr>
              <a:t>Anastasiia Ryko and Margarita V. Spiricheva. 2022. The degree of preservation of dialectal features in different generations (khislavichi district of the smolensk region). RSUH/RGGU Bulletin. “Literary Theory. Linguistics. Cultural Studies” Series, (5):121–141.</a:t>
            </a:r>
            <a:endParaRPr sz="44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ru" sz="440">
                <a:solidFill>
                  <a:schemeClr val="dk1"/>
                </a:solidFill>
              </a:rPr>
              <a:t>Schleicher, A. Die Darwinsche Theorie und die Sprachwissenschaft – offenes Sendschreiben an Herrn Dr. Ernst Haeckel. Weimar, H. Boehlau (1863).</a:t>
            </a:r>
            <a:endParaRPr sz="44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ru" sz="440">
                <a:solidFill>
                  <a:schemeClr val="dk1"/>
                </a:solidFill>
              </a:rPr>
              <a:t>Sims-Williams, H. (2022). Token frequency as a determinant of morphological change. </a:t>
            </a:r>
            <a:r>
              <a:rPr i="1" lang="ru" sz="440">
                <a:solidFill>
                  <a:schemeClr val="dk1"/>
                </a:solidFill>
              </a:rPr>
              <a:t>Journal of Linguistics,</a:t>
            </a:r>
            <a:r>
              <a:rPr lang="ru" sz="440">
                <a:solidFill>
                  <a:schemeClr val="dk1"/>
                </a:solidFill>
              </a:rPr>
              <a:t> </a:t>
            </a:r>
            <a:r>
              <a:rPr i="1" lang="ru" sz="440">
                <a:solidFill>
                  <a:schemeClr val="dk1"/>
                </a:solidFill>
              </a:rPr>
              <a:t>58</a:t>
            </a:r>
            <a:r>
              <a:rPr lang="ru" sz="440">
                <a:solidFill>
                  <a:schemeClr val="dk1"/>
                </a:solidFill>
              </a:rPr>
              <a:t>(3), 571-607. doi:10.1017/S0022226721000438 	</a:t>
            </a:r>
            <a:endParaRPr sz="44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ru" sz="440">
                <a:solidFill>
                  <a:schemeClr val="dk1"/>
                </a:solidFill>
              </a:rPr>
              <a:t>Starostin, G. The value of “triangulation” in determining phylogenetic relationship: on the areal and genetic connections of 	the Bertha languages //Language in Africa, 3(2), pp. 352–367. 2022.</a:t>
            </a:r>
            <a:endParaRPr sz="44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rPr lang="ru" sz="440">
                <a:solidFill>
                  <a:schemeClr val="dk1"/>
                </a:solidFill>
              </a:rPr>
              <a:t>Starostin, S. A. Sravnitel'no-istoricheskoe yazykoznanie i leksikostatistika // Lingvisticheskaya rekonstrukciya i drevnejshaya istoriya Vostoka. Chast' 1. 1989.  – S. 407 – 447.</a:t>
            </a:r>
            <a:endParaRPr sz="44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440"/>
              <a:buNone/>
            </a:pPr>
            <a:r>
              <a:rPr lang="ru" sz="440">
                <a:solidFill>
                  <a:schemeClr val="dk1"/>
                </a:solidFill>
              </a:rPr>
              <a:t>Kapitolina F. Zaharova and Varvara G. Orlova. 2004. Dialektnoe chlenenie russkogo yazyka. URSS, Moscow.</a:t>
            </a:r>
            <a:endParaRPr sz="72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Common challenges and common solutions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Nowadays, disciplines demonstrate the convergent evolution (Starostin, 2022)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Language is no longer a living system, but an evolvable one (Ladoukakis et al., 2022)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Prediction of evolution direction becomes more important for </a:t>
            </a:r>
            <a:r>
              <a:rPr lang="ru"/>
              <a:t>evolutionary biology and </a:t>
            </a:r>
            <a:r>
              <a:rPr lang="ru"/>
              <a:t>comparative linguistics (</a:t>
            </a:r>
            <a:r>
              <a:rPr lang="ru"/>
              <a:t>Hejnol and Martindale, 2008; Sims-Williams, 2022; Marlo et al., 2022)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Statistical methods are important f</a:t>
            </a:r>
            <a:r>
              <a:rPr lang="ru"/>
              <a:t>or both the disciplines (Flego, 2022; Engelman, 2023)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277450" y="40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Single nucleotide polymorphism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277450" y="508725"/>
            <a:ext cx="8520600" cy="297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>
                <a:solidFill>
                  <a:schemeClr val="dk1"/>
                </a:solidFill>
              </a:rPr>
              <a:t>In genetics, a variation in single position in a DNA sequence among the individuals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</a:rPr>
              <a:t>In linguistics, there is no (yet) analogue for DNA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ru">
                <a:solidFill>
                  <a:schemeClr val="dk1"/>
                </a:solidFill>
              </a:rPr>
              <a:t>(Rama et al., 2014: 3) hypothesise it to be</a:t>
            </a:r>
            <a:r>
              <a:rPr lang="ru">
                <a:solidFill>
                  <a:schemeClr val="dk1"/>
                </a:solidFill>
              </a:rPr>
              <a:t> a sequence of </a:t>
            </a:r>
            <a:r>
              <a:rPr i="1" lang="ru">
                <a:solidFill>
                  <a:schemeClr val="dk1"/>
                </a:solidFill>
              </a:rPr>
              <a:t>characters</a:t>
            </a:r>
            <a:r>
              <a:rPr lang="ru">
                <a:solidFill>
                  <a:schemeClr val="dk1"/>
                </a:solidFill>
              </a:rPr>
              <a:t> (??)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</a:rPr>
              <a:t>Thus, currently it is at least very complicated to find linguistic SNPs (ling-SNPs), changes in the language inner structure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</a:rPr>
              <a:t>Language change, however, definitely happens, and there are events that signal about change in a sequence of characters that define the language features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</a:rPr>
              <a:t>These events leave visible traces in the units of the language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9788" y="3427600"/>
            <a:ext cx="2924175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177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Linguistic single nucleotide polymorphism (ling-SNP) markers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</a:rPr>
              <a:t>Entities, directly observed in the empirical data (word list or corpus), that contain the traces of the change in a language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</a:rPr>
              <a:t>Do not necessarily map to particular units of language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ru">
                <a:solidFill>
                  <a:schemeClr val="dk1"/>
                </a:solidFill>
              </a:rPr>
              <a:t>Examples include: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ru">
                <a:solidFill>
                  <a:schemeClr val="dk1"/>
                </a:solidFill>
              </a:rPr>
              <a:t>Stress change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ru">
                <a:solidFill>
                  <a:schemeClr val="dk1"/>
                </a:solidFill>
              </a:rPr>
              <a:t>Morphological change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ru">
                <a:solidFill>
                  <a:schemeClr val="dk1"/>
                </a:solidFill>
              </a:rPr>
              <a:t>Lexical swap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Swadesh list: a chronicle of amber</a:t>
            </a:r>
            <a:endParaRPr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017725"/>
            <a:ext cx="8520600" cy="1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There are spans of text, where one is more likely to find ling-SNP markers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Swadesh list items are an example of such a span</a:t>
            </a: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2750" y="1749026"/>
            <a:ext cx="5092977" cy="339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Example: East Slavic ‘mother’</a:t>
            </a:r>
            <a:endParaRPr/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A member of 40-item Swadesh list (Holman et al., 2008)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Standard Belarusian: </a:t>
            </a:r>
            <a:r>
              <a:rPr i="1" lang="ru"/>
              <a:t>ма</a:t>
            </a:r>
            <a:r>
              <a:rPr b="1" i="1" lang="ru"/>
              <a:t>ці</a:t>
            </a:r>
            <a:r>
              <a:rPr lang="ru"/>
              <a:t>, standard Russian: </a:t>
            </a:r>
            <a:r>
              <a:rPr i="1" lang="ru"/>
              <a:t>ма</a:t>
            </a:r>
            <a:r>
              <a:rPr b="1" i="1" lang="ru"/>
              <a:t>ть</a:t>
            </a:r>
            <a:r>
              <a:rPr lang="ru"/>
              <a:t>, Khislavichi: </a:t>
            </a:r>
            <a:r>
              <a:rPr i="1" lang="ru"/>
              <a:t>ма</a:t>
            </a:r>
            <a:r>
              <a:rPr b="1" i="1" lang="ru"/>
              <a:t>ць</a:t>
            </a:r>
            <a:endParaRPr b="1"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SNP marker:</a:t>
            </a:r>
            <a:r>
              <a:rPr i="1" lang="ru"/>
              <a:t> ці/ть/ць</a:t>
            </a:r>
            <a:endParaRPr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Possible language structure changes: vocalisation of a reduced front vowel (Khislavichi, Russian - Belarusian), palatalisation of a dental consonant before front vowel (Khislavichi, Belarusian - Russian)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Levenshtein distances: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Khislavichi - Russian: 1.0, normalised: 0.25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Khislavichi - Belarusian: 1.0, normalised: 0.25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ru"/>
              <a:t>Belarusian - Russian: 2.0, normalised: 0.5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Case study: Khislavichi lects on the East Slavic tree</a:t>
            </a:r>
            <a:endParaRPr/>
          </a:p>
        </p:txBody>
      </p:sp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7100" y="2174500"/>
            <a:ext cx="4863049" cy="2816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756875" y="9675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The position of Khislavichi lects between the Russian and Belarusian lects is controversial (Karski, 1903; Durnovo et al., 1915; Zakharova and Orlova, 2004; Ryko and Spiricheva, 2022)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Traditional  comparison by Swadesh list is not sensitive enough, as the lects are closely related (Nerbonne et al., 1999)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400"/>
              <a:t>Figure from (Ryko and Spiricheva, 2022)</a:t>
            </a:r>
            <a:endParaRPr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Method</a:t>
            </a:r>
            <a:endParaRPr/>
          </a:p>
        </p:txBody>
      </p:sp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Extraction of linguistic SNP markers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Distance measurement: Levenshtein distance normalised divided (LDND) over the spans of texts that contain l-SNP markers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Classification: rooted tree o</a:t>
            </a:r>
            <a:r>
              <a:rPr lang="ru"/>
              <a:t>ver </a:t>
            </a:r>
            <a:r>
              <a:rPr lang="ru"/>
              <a:t>distance-tree matrix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